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46B978-9A32-4D5F-B79A-2FBF6112FF06}" v="1" dt="2022-09-20T12:51:30.6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24" y="5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7202FA-D28A-4F33-BB65-AB16CC2C28FA}" type="datetimeFigureOut">
              <a:rPr lang="en-GB" smtClean="0"/>
              <a:t>09/10/2022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63F528-FE86-4343-9CA6-D2D0FB0989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522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63F528-FE86-4343-9CA6-D2D0FB0989E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3910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C5CEE-B1BC-42E6-8AF9-99E104FBEC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4E3B99-C01F-4029-8F6C-EA3937CEFB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CF734F-C992-4CD0-B862-DC248DADB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A941-E36A-4B98-8C8C-6A1EB872CF6C}" type="datetimeFigureOut">
              <a:rPr lang="en-GB" smtClean="0"/>
              <a:t>09/10/2022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DD91AC-6725-41C6-B649-2CF23B027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EE7B06-2D60-444D-836A-6BB215AA2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B2DA6-7223-4787-A1E4-820342C7D8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438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B82E4-85F4-4731-89CE-29D1552A3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B8E02F-6AF1-4CFE-BDDB-0BBFB44C54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401B8A-2060-422C-9FE2-1B22D4CB4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A941-E36A-4B98-8C8C-6A1EB872CF6C}" type="datetimeFigureOut">
              <a:rPr lang="en-GB" smtClean="0"/>
              <a:t>09/10/2022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F4CA2F-8CA3-4451-B9FB-A03307457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DEA06F-B4BC-4B66-957F-DC91EE506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B2DA6-7223-4787-A1E4-820342C7D8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860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1802E6-E3C3-49F8-8C39-D9FF7AFBF1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82817A-4C3D-4DA9-9902-4DEEF21F96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066181-A7F6-4902-869C-B98BB1571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A941-E36A-4B98-8C8C-6A1EB872CF6C}" type="datetimeFigureOut">
              <a:rPr lang="en-GB" smtClean="0"/>
              <a:t>09/10/2022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003D70-74E4-437E-B30D-471BB6F49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D9A9DB-4FA9-497F-8D19-EB4CB4036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B2DA6-7223-4787-A1E4-820342C7D8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685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ACBBC-5292-4A07-B127-B995E22D1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6BE1B-9E3A-4649-B3B0-07816905B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E4F42F-F9AF-4261-BD89-4CAD081B2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A941-E36A-4B98-8C8C-6A1EB872CF6C}" type="datetimeFigureOut">
              <a:rPr lang="en-GB" smtClean="0"/>
              <a:t>09/10/2022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807B6B-7952-418C-A7AC-45CAD0BEF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5ACD2-CADF-45EE-8B30-55E6D961C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B2DA6-7223-4787-A1E4-820342C7D8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527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7A03D-5EA0-440F-A9E7-41B463F9B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1CD9A-6A53-48D1-88F6-8E3AFBC7A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17DFC6-A062-493C-A484-8B975AE34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A941-E36A-4B98-8C8C-6A1EB872CF6C}" type="datetimeFigureOut">
              <a:rPr lang="en-GB" smtClean="0"/>
              <a:t>09/10/2022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CF3ABE-C1C6-4FDB-9017-E7515DDA2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301087-0BFA-422E-B793-21B4AF7AA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B2DA6-7223-4787-A1E4-820342C7D8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662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C4EE9-4830-406B-BE29-46E4BF506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20AA9-9C23-4711-9151-5B121D501D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1F3CDD-132D-4D66-8087-9CF132EE79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E552D8-D67A-4EDC-B4FE-A17D76E2D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A941-E36A-4B98-8C8C-6A1EB872CF6C}" type="datetimeFigureOut">
              <a:rPr lang="en-GB" smtClean="0"/>
              <a:t>09/10/2022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96F20E-20C6-44C5-86F6-7F0537B97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53A8E4-75FE-40D0-B2D7-857359A2F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B2DA6-7223-4787-A1E4-820342C7D8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089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66EC6-2183-4D71-B955-A002CE15F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E00720-259A-468A-B74E-16C6EC810C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8F827F-3AA1-44DC-8790-2943F3FBC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EA85FA-FE24-45C7-9CAF-E524D1B5C8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0DD6A1-8675-4461-8942-99B1D30CA4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D6BDC7-B673-4948-B6E5-A917A207A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A941-E36A-4B98-8C8C-6A1EB872CF6C}" type="datetimeFigureOut">
              <a:rPr lang="en-GB" smtClean="0"/>
              <a:t>09/10/2022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227304-EC3D-4B41-8286-0804F1055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EE71EE-D089-4AE0-A6E4-F8A55B847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B2DA6-7223-4787-A1E4-820342C7D8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294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9C8F4-15EB-450E-A4B6-19445318E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BA1150-9CB0-4673-ACBB-419970DF6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A941-E36A-4B98-8C8C-6A1EB872CF6C}" type="datetimeFigureOut">
              <a:rPr lang="en-GB" smtClean="0"/>
              <a:t>09/10/2022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2C7825-4925-4E09-90DE-96B4BB868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98C5E9-769A-40DC-8F82-CD0E652F1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B2DA6-7223-4787-A1E4-820342C7D8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2419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17135F-EE6E-419D-9144-429D87BA6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A941-E36A-4B98-8C8C-6A1EB872CF6C}" type="datetimeFigureOut">
              <a:rPr lang="en-GB" smtClean="0"/>
              <a:t>09/10/2022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D727BE-48CB-474F-9147-7AFE53D3B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344AA5-8AAB-46CA-B2CA-787563D45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B2DA6-7223-4787-A1E4-820342C7D8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2243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AD51C-62F2-4972-BB1C-2629BBE79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A4E1B-AFDC-4B5A-B37A-D8B371237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C7DF41-FA6E-4474-9296-956EAA35DF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855362-9C93-4AC8-8633-AAA0EF29B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A941-E36A-4B98-8C8C-6A1EB872CF6C}" type="datetimeFigureOut">
              <a:rPr lang="en-GB" smtClean="0"/>
              <a:t>09/10/2022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0FB7AC-F9CC-40A4-862A-492DA28C5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BE3F05-A0F2-48A0-B06A-6C987B61C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B2DA6-7223-4787-A1E4-820342C7D8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4612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674AB-0BB6-4E8D-B198-C037F9F1A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3FF2F4-2FDA-4901-9470-6D729D8B7C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5ABE77-3677-4006-BFC4-F1EFED35F1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EAA63D-76E6-4306-9EEC-DBCA103C4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A941-E36A-4B98-8C8C-6A1EB872CF6C}" type="datetimeFigureOut">
              <a:rPr lang="en-GB" smtClean="0"/>
              <a:t>09/10/2022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B41835-3344-4899-A9E2-3EE6A50D3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555EE8-4501-4762-BE92-8AD61D3B4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B2DA6-7223-4787-A1E4-820342C7D8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559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48BA4E-89CB-4263-9CD9-73B67E267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1B9BB3-6BFF-4420-8779-E3C2AE5A76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CA4F9A-DF9D-44C3-8359-A3C9FDC107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4A941-E36A-4B98-8C8C-6A1EB872CF6C}" type="datetimeFigureOut">
              <a:rPr lang="en-GB" smtClean="0"/>
              <a:t>09/10/2022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424C4-784D-423F-BBF9-B7E236BA57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3A8317-E984-44E9-9B3E-1A6D0B57A9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B2DA6-7223-4787-A1E4-820342C7D8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427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8A511-9553-4CC0-B2EF-2DC22154C7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7582" y="4582868"/>
            <a:ext cx="10016836" cy="1351502"/>
          </a:xfrm>
        </p:spPr>
        <p:txBody>
          <a:bodyPr>
            <a:noAutofit/>
          </a:bodyPr>
          <a:lstStyle/>
          <a:p>
            <a:br>
              <a:rPr lang="en-GB" sz="4400" b="1"/>
            </a:br>
            <a:br>
              <a:rPr lang="en-GB" sz="4400" b="1"/>
            </a:br>
            <a:br>
              <a:rPr lang="en-GB" sz="4400" b="1"/>
            </a:br>
            <a:br>
              <a:rPr lang="en-GB" sz="4400" b="1"/>
            </a:br>
            <a:br>
              <a:rPr lang="en-GB" sz="4400" b="1"/>
            </a:br>
            <a:r>
              <a:rPr lang="en-GB" sz="4400" b="1"/>
              <a:t>Hampshire Learning Disability Partnership</a:t>
            </a:r>
            <a:br>
              <a:rPr lang="en-GB" sz="4400" b="1"/>
            </a:br>
            <a:r>
              <a:rPr lang="en-GB" sz="4400" b="1"/>
              <a:t> </a:t>
            </a:r>
            <a:br>
              <a:rPr lang="en-GB" sz="4400" b="1"/>
            </a:br>
            <a:br>
              <a:rPr lang="en-GB" sz="4400" b="1"/>
            </a:br>
            <a:br>
              <a:rPr lang="en-GB" sz="4400" b="1"/>
            </a:br>
            <a:br>
              <a:rPr lang="en-GB" sz="4400" b="1"/>
            </a:br>
            <a:br>
              <a:rPr lang="en-GB" sz="4400" b="1"/>
            </a:br>
            <a:r>
              <a:rPr lang="en-GB" sz="4400" b="1"/>
              <a:t>Working Groups</a:t>
            </a:r>
            <a:br>
              <a:rPr lang="en-GB" sz="4400" b="1"/>
            </a:br>
            <a:r>
              <a:rPr lang="en-GB" sz="4400" b="1"/>
              <a:t>Terms of Reference (draft)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EAEE3D3-AB2F-4E2C-94F7-77623CD75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636" y="2054255"/>
            <a:ext cx="2216728" cy="1960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6FF8C8F-6B74-4E34-8DBE-E9E7CF1612ED}"/>
              </a:ext>
            </a:extLst>
          </p:cNvPr>
          <p:cNvSpPr txBox="1"/>
          <p:nvPr/>
        </p:nvSpPr>
        <p:spPr>
          <a:xfrm>
            <a:off x="10289771" y="6132858"/>
            <a:ext cx="1629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January 2022</a:t>
            </a:r>
          </a:p>
        </p:txBody>
      </p:sp>
    </p:spTree>
    <p:extLst>
      <p:ext uri="{BB962C8B-B14F-4D97-AF65-F5344CB8AC3E}">
        <p14:creationId xmlns:p14="http://schemas.microsoft.com/office/powerpoint/2010/main" val="3920641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48C80C8-3ECD-41D9-AD28-7523D1AF3123}"/>
              </a:ext>
            </a:extLst>
          </p:cNvPr>
          <p:cNvGrpSpPr/>
          <p:nvPr/>
        </p:nvGrpSpPr>
        <p:grpSpPr>
          <a:xfrm>
            <a:off x="422656" y="466718"/>
            <a:ext cx="11203604" cy="4578098"/>
            <a:chOff x="383242" y="573262"/>
            <a:chExt cx="11203604" cy="4578098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275E041-01F1-4B50-AACF-488C2DCEBCBD}"/>
                </a:ext>
              </a:extLst>
            </p:cNvPr>
            <p:cNvSpPr txBox="1"/>
            <p:nvPr/>
          </p:nvSpPr>
          <p:spPr>
            <a:xfrm>
              <a:off x="4984693" y="573262"/>
              <a:ext cx="2435702" cy="523220"/>
            </a:xfrm>
            <a:prstGeom prst="rect">
              <a:avLst/>
            </a:prstGeom>
            <a:noFill/>
            <a:ln w="53975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Hampshire Learning Disability Partnership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37CE5CB-A822-48BE-BA96-0E897E2E5DC6}"/>
                </a:ext>
              </a:extLst>
            </p:cNvPr>
            <p:cNvCxnSpPr/>
            <p:nvPr/>
          </p:nvCxnSpPr>
          <p:spPr>
            <a:xfrm>
              <a:off x="6212818" y="2434974"/>
              <a:ext cx="0" cy="76028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9C6C1BB-CBE9-4B0C-B566-D4EDD107D307}"/>
                </a:ext>
              </a:extLst>
            </p:cNvPr>
            <p:cNvCxnSpPr>
              <a:cxnSpLocks/>
            </p:cNvCxnSpPr>
            <p:nvPr/>
          </p:nvCxnSpPr>
          <p:spPr>
            <a:xfrm>
              <a:off x="813816" y="3163641"/>
              <a:ext cx="10349815" cy="31621"/>
            </a:xfrm>
            <a:prstGeom prst="line">
              <a:avLst/>
            </a:prstGeom>
            <a:ln w="539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4743C337-AB6F-4816-B643-B79EC71A78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7398" y="1264615"/>
              <a:ext cx="1110291" cy="980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440F54A-E323-49B0-86B1-1E9E427F78A4}"/>
                </a:ext>
              </a:extLst>
            </p:cNvPr>
            <p:cNvSpPr txBox="1"/>
            <p:nvPr/>
          </p:nvSpPr>
          <p:spPr>
            <a:xfrm>
              <a:off x="4519258" y="4840920"/>
              <a:ext cx="1674672" cy="307777"/>
            </a:xfrm>
            <a:prstGeom prst="rect">
              <a:avLst/>
            </a:prstGeom>
            <a:noFill/>
            <a:ln w="53975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>
                  <a:latin typeface="Arial" panose="020B0604020202020204" pitchFamily="34" charset="0"/>
                  <a:cs typeface="Arial" panose="020B0604020202020204" pitchFamily="34" charset="0"/>
                </a:rPr>
                <a:t>Communication</a:t>
              </a:r>
            </a:p>
          </p:txBody>
        </p:sp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B60F2FC9-45B5-4D01-BF17-B85F8D6031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610" y="3449542"/>
              <a:ext cx="1175936" cy="11759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4948035C-B551-4B12-A849-E984EDBDE3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4363" y="3328348"/>
              <a:ext cx="1289202" cy="14603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51491BB7-E0CC-40D1-918E-126347EDC204}"/>
                </a:ext>
              </a:extLst>
            </p:cNvPr>
            <p:cNvCxnSpPr>
              <a:cxnSpLocks/>
            </p:cNvCxnSpPr>
            <p:nvPr/>
          </p:nvCxnSpPr>
          <p:spPr>
            <a:xfrm>
              <a:off x="6454724" y="2387196"/>
              <a:ext cx="0" cy="674981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5C19028-90AD-494F-AB07-480D002FC150}"/>
                </a:ext>
              </a:extLst>
            </p:cNvPr>
            <p:cNvSpPr txBox="1"/>
            <p:nvPr/>
          </p:nvSpPr>
          <p:spPr>
            <a:xfrm>
              <a:off x="383242" y="4788683"/>
              <a:ext cx="1674672" cy="307777"/>
            </a:xfrm>
            <a:prstGeom prst="rect">
              <a:avLst/>
            </a:prstGeom>
            <a:noFill/>
            <a:ln w="53975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>
                  <a:latin typeface="Arial" panose="020B0604020202020204" pitchFamily="34" charset="0"/>
                  <a:cs typeface="Arial" panose="020B0604020202020204" pitchFamily="34" charset="0"/>
                </a:rPr>
                <a:t>Adult Social Care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6C174B8-D5E6-477D-9B26-7275225C7F59}"/>
                </a:ext>
              </a:extLst>
            </p:cNvPr>
            <p:cNvSpPr txBox="1"/>
            <p:nvPr/>
          </p:nvSpPr>
          <p:spPr>
            <a:xfrm>
              <a:off x="2405348" y="4840921"/>
              <a:ext cx="1822429" cy="307777"/>
            </a:xfrm>
            <a:prstGeom prst="rect">
              <a:avLst/>
            </a:prstGeom>
            <a:noFill/>
            <a:ln w="53975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>
                  <a:latin typeface="Arial" panose="020B0604020202020204" pitchFamily="34" charset="0"/>
                  <a:cs typeface="Arial" panose="020B0604020202020204" pitchFamily="34" charset="0"/>
                </a:rPr>
                <a:t>Health &amp; Wellbeing</a:t>
              </a:r>
            </a:p>
          </p:txBody>
        </p:sp>
        <p:pic>
          <p:nvPicPr>
            <p:cNvPr id="1032" name="Picture 8">
              <a:extLst>
                <a:ext uri="{FF2B5EF4-FFF2-40B4-BE49-F238E27FC236}">
                  <a16:creationId xmlns:a16="http://schemas.microsoft.com/office/drawing/2014/main" id="{8C439F8B-8A39-4700-B181-C2782775E9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3846" y="3391587"/>
              <a:ext cx="1068387" cy="14216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9F8178D-93C9-4244-8482-8EF5F1F9EFB8}"/>
                </a:ext>
              </a:extLst>
            </p:cNvPr>
            <p:cNvSpPr txBox="1"/>
            <p:nvPr/>
          </p:nvSpPr>
          <p:spPr>
            <a:xfrm>
              <a:off x="6493952" y="4625478"/>
              <a:ext cx="1674672" cy="523220"/>
            </a:xfrm>
            <a:prstGeom prst="rect">
              <a:avLst/>
            </a:prstGeom>
            <a:noFill/>
            <a:ln w="53975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>
                  <a:latin typeface="Arial" panose="020B0604020202020204" pitchFamily="34" charset="0"/>
                  <a:cs typeface="Arial" panose="020B0604020202020204" pitchFamily="34" charset="0"/>
                </a:rPr>
                <a:t>Staying Safe Being Safe</a:t>
              </a:r>
            </a:p>
          </p:txBody>
        </p:sp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34D356EC-B18F-4B70-A3DC-16B55B9E16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4405" y="3174201"/>
              <a:ext cx="1639065" cy="16390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F5202F-556F-47A8-B014-E5B77884DE2B}"/>
                </a:ext>
              </a:extLst>
            </p:cNvPr>
            <p:cNvSpPr txBox="1"/>
            <p:nvPr/>
          </p:nvSpPr>
          <p:spPr>
            <a:xfrm>
              <a:off x="8460105" y="4843583"/>
              <a:ext cx="1383610" cy="307777"/>
            </a:xfrm>
            <a:prstGeom prst="rect">
              <a:avLst/>
            </a:prstGeom>
            <a:noFill/>
            <a:ln w="53975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>
                  <a:latin typeface="Arial" panose="020B0604020202020204" pitchFamily="34" charset="0"/>
                  <a:cs typeface="Arial" panose="020B0604020202020204" pitchFamily="34" charset="0"/>
                </a:rPr>
                <a:t>Carers</a:t>
              </a:r>
            </a:p>
          </p:txBody>
        </p:sp>
        <p:pic>
          <p:nvPicPr>
            <p:cNvPr id="1036" name="Picture 12">
              <a:extLst>
                <a:ext uri="{FF2B5EF4-FFF2-40B4-BE49-F238E27FC236}">
                  <a16:creationId xmlns:a16="http://schemas.microsoft.com/office/drawing/2014/main" id="{1048612D-55CB-46A4-988D-6F137C66E9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1699" y="3490584"/>
              <a:ext cx="1160421" cy="11358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>
              <a:extLst>
                <a:ext uri="{FF2B5EF4-FFF2-40B4-BE49-F238E27FC236}">
                  <a16:creationId xmlns:a16="http://schemas.microsoft.com/office/drawing/2014/main" id="{3F92C1FE-A189-4665-BACF-AEC575F978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80349" y="3429000"/>
              <a:ext cx="1306497" cy="1306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0693CB1-6CB6-4BAE-B734-380F72ABAA5B}"/>
                </a:ext>
              </a:extLst>
            </p:cNvPr>
            <p:cNvSpPr txBox="1"/>
            <p:nvPr/>
          </p:nvSpPr>
          <p:spPr>
            <a:xfrm>
              <a:off x="10203236" y="4625478"/>
              <a:ext cx="1383610" cy="523220"/>
            </a:xfrm>
            <a:prstGeom prst="rect">
              <a:avLst/>
            </a:prstGeom>
            <a:noFill/>
            <a:ln w="53975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>
                  <a:latin typeface="Arial" panose="020B0604020202020204" pitchFamily="34" charset="0"/>
                  <a:cs typeface="Arial" panose="020B0604020202020204" pitchFamily="34" charset="0"/>
                </a:rPr>
                <a:t>Complex Needs</a:t>
              </a: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EC5DAE88-70E0-4D3E-9B2E-37A59918841F}"/>
                </a:ext>
              </a:extLst>
            </p:cNvPr>
            <p:cNvCxnSpPr>
              <a:cxnSpLocks/>
            </p:cNvCxnSpPr>
            <p:nvPr/>
          </p:nvCxnSpPr>
          <p:spPr>
            <a:xfrm>
              <a:off x="958331" y="3174201"/>
              <a:ext cx="0" cy="154147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FE0421E6-D8BF-45C3-BC7E-2519AC70CB32}"/>
                </a:ext>
              </a:extLst>
            </p:cNvPr>
            <p:cNvCxnSpPr>
              <a:cxnSpLocks/>
            </p:cNvCxnSpPr>
            <p:nvPr/>
          </p:nvCxnSpPr>
          <p:spPr>
            <a:xfrm>
              <a:off x="3348964" y="3195262"/>
              <a:ext cx="0" cy="154147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2A1CE803-C309-48B4-83FE-34E9C86682C7}"/>
                </a:ext>
              </a:extLst>
            </p:cNvPr>
            <p:cNvCxnSpPr>
              <a:cxnSpLocks/>
            </p:cNvCxnSpPr>
            <p:nvPr/>
          </p:nvCxnSpPr>
          <p:spPr>
            <a:xfrm>
              <a:off x="5027639" y="3195261"/>
              <a:ext cx="0" cy="154147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419E7A42-9564-4386-944F-D0BACAAB8FB4}"/>
                </a:ext>
              </a:extLst>
            </p:cNvPr>
            <p:cNvCxnSpPr>
              <a:cxnSpLocks/>
            </p:cNvCxnSpPr>
            <p:nvPr/>
          </p:nvCxnSpPr>
          <p:spPr>
            <a:xfrm>
              <a:off x="7250398" y="3184731"/>
              <a:ext cx="0" cy="154147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D92F6B1-AED5-46F6-9F7C-3EEF65C41A3B}"/>
                </a:ext>
              </a:extLst>
            </p:cNvPr>
            <p:cNvCxnSpPr>
              <a:cxnSpLocks/>
            </p:cNvCxnSpPr>
            <p:nvPr/>
          </p:nvCxnSpPr>
          <p:spPr>
            <a:xfrm>
              <a:off x="9146221" y="3193050"/>
              <a:ext cx="0" cy="154147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C004BBC5-00B3-460F-9212-68A5FEDB7C50}"/>
                </a:ext>
              </a:extLst>
            </p:cNvPr>
            <p:cNvCxnSpPr>
              <a:cxnSpLocks/>
            </p:cNvCxnSpPr>
            <p:nvPr/>
          </p:nvCxnSpPr>
          <p:spPr>
            <a:xfrm>
              <a:off x="11005147" y="3193050"/>
              <a:ext cx="0" cy="154147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82DDA76-E19B-44B8-80A1-B1FEF39F46C2}"/>
                </a:ext>
              </a:extLst>
            </p:cNvPr>
            <p:cNvSpPr txBox="1"/>
            <p:nvPr/>
          </p:nvSpPr>
          <p:spPr>
            <a:xfrm>
              <a:off x="8460105" y="2167453"/>
              <a:ext cx="1361596" cy="738664"/>
            </a:xfrm>
            <a:prstGeom prst="rect">
              <a:avLst/>
            </a:prstGeom>
            <a:noFill/>
            <a:ln w="53975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>
                  <a:latin typeface="Arial" panose="020B0604020202020204" pitchFamily="34" charset="0"/>
                  <a:cs typeface="Arial" panose="020B0604020202020204" pitchFamily="34" charset="0"/>
                </a:rPr>
                <a:t>Carers Partnership Board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D53E7BA-8CE6-4A77-B599-3943BE2F61ED}"/>
                </a:ext>
              </a:extLst>
            </p:cNvPr>
            <p:cNvSpPr txBox="1"/>
            <p:nvPr/>
          </p:nvSpPr>
          <p:spPr>
            <a:xfrm>
              <a:off x="10203236" y="2036594"/>
              <a:ext cx="1361596" cy="954107"/>
            </a:xfrm>
            <a:prstGeom prst="rect">
              <a:avLst/>
            </a:prstGeom>
            <a:noFill/>
            <a:ln w="53975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>
                  <a:latin typeface="Arial" panose="020B0604020202020204" pitchFamily="34" charset="0"/>
                  <a:cs typeface="Arial" panose="020B0604020202020204" pitchFamily="34" charset="0"/>
                </a:rPr>
                <a:t>Least Restrictive Practice Forum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AC85B444-4469-4F65-B951-38000DED7807}"/>
              </a:ext>
            </a:extLst>
          </p:cNvPr>
          <p:cNvSpPr txBox="1"/>
          <p:nvPr/>
        </p:nvSpPr>
        <p:spPr>
          <a:xfrm>
            <a:off x="310343" y="455879"/>
            <a:ext cx="36832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How the groups fit together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7369715-563F-47BF-86AA-0D4786DC96A6}"/>
              </a:ext>
            </a:extLst>
          </p:cNvPr>
          <p:cNvGrpSpPr/>
          <p:nvPr/>
        </p:nvGrpSpPr>
        <p:grpSpPr>
          <a:xfrm>
            <a:off x="422656" y="5738652"/>
            <a:ext cx="11203604" cy="988306"/>
            <a:chOff x="422656" y="5517931"/>
            <a:chExt cx="11203604" cy="988306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C25A8444-B822-4818-A47F-81FA6008526D}"/>
                </a:ext>
              </a:extLst>
            </p:cNvPr>
            <p:cNvSpPr/>
            <p:nvPr/>
          </p:nvSpPr>
          <p:spPr>
            <a:xfrm>
              <a:off x="422656" y="5517931"/>
              <a:ext cx="11203604" cy="988306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123215C-E2A8-4F03-AD14-9A2272919D4D}"/>
                </a:ext>
              </a:extLst>
            </p:cNvPr>
            <p:cNvSpPr/>
            <p:nvPr/>
          </p:nvSpPr>
          <p:spPr>
            <a:xfrm>
              <a:off x="565740" y="5610223"/>
              <a:ext cx="1489841" cy="73441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</a:rPr>
                <a:t>Day Services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9A837C1-CCB7-43CB-86D9-3A90235CC3F2}"/>
                </a:ext>
              </a:extLst>
            </p:cNvPr>
            <p:cNvSpPr/>
            <p:nvPr/>
          </p:nvSpPr>
          <p:spPr>
            <a:xfrm>
              <a:off x="5224434" y="5610223"/>
              <a:ext cx="1489841" cy="73441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</a:rPr>
                <a:t>Launchpads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19FA078-2605-4F0A-B26B-9691F0B4BF50}"/>
                </a:ext>
              </a:extLst>
            </p:cNvPr>
            <p:cNvSpPr/>
            <p:nvPr/>
          </p:nvSpPr>
          <p:spPr>
            <a:xfrm>
              <a:off x="3671536" y="5610223"/>
              <a:ext cx="1489841" cy="73441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</a:rPr>
                <a:t>Lunch clubs</a:t>
              </a: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903A44A2-3D25-4A8A-A3F9-C2A86811986C}"/>
                </a:ext>
              </a:extLst>
            </p:cNvPr>
            <p:cNvSpPr/>
            <p:nvPr/>
          </p:nvSpPr>
          <p:spPr>
            <a:xfrm>
              <a:off x="2118638" y="5610223"/>
              <a:ext cx="1489841" cy="73441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</a:rPr>
                <a:t>Social Groups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E77BF6FA-C420-44A8-B055-1C889A6B53C9}"/>
                </a:ext>
              </a:extLst>
            </p:cNvPr>
            <p:cNvSpPr/>
            <p:nvPr/>
          </p:nvSpPr>
          <p:spPr>
            <a:xfrm>
              <a:off x="9883129" y="5610223"/>
              <a:ext cx="1489841" cy="73441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</a:rPr>
                <a:t>Provider forums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4F1CE685-9DAC-4A57-9994-8CF34380D9A0}"/>
                </a:ext>
              </a:extLst>
            </p:cNvPr>
            <p:cNvSpPr/>
            <p:nvPr/>
          </p:nvSpPr>
          <p:spPr>
            <a:xfrm>
              <a:off x="6777332" y="5610223"/>
              <a:ext cx="1489841" cy="73441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</a:rPr>
                <a:t>Self Advocacy groups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820BC492-0C76-4391-B0B6-70F3D8A1A946}"/>
                </a:ext>
              </a:extLst>
            </p:cNvPr>
            <p:cNvSpPr/>
            <p:nvPr/>
          </p:nvSpPr>
          <p:spPr>
            <a:xfrm>
              <a:off x="8330230" y="5610223"/>
              <a:ext cx="1489841" cy="73441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</a:rPr>
                <a:t>Support Groups</a:t>
              </a:r>
            </a:p>
          </p:txBody>
        </p:sp>
      </p:grp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1292012-657A-4131-8056-A3467BC6CAC0}"/>
              </a:ext>
            </a:extLst>
          </p:cNvPr>
          <p:cNvCxnSpPr/>
          <p:nvPr/>
        </p:nvCxnSpPr>
        <p:spPr>
          <a:xfrm>
            <a:off x="1253359" y="5210503"/>
            <a:ext cx="0" cy="36260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2C8D817-9B09-4E10-A755-6E87F11D2FDC}"/>
              </a:ext>
            </a:extLst>
          </p:cNvPr>
          <p:cNvCxnSpPr/>
          <p:nvPr/>
        </p:nvCxnSpPr>
        <p:spPr>
          <a:xfrm>
            <a:off x="10967545" y="5210503"/>
            <a:ext cx="0" cy="36260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005E4BA8-F1B4-41FF-BD77-D34CBA1EE178}"/>
              </a:ext>
            </a:extLst>
          </p:cNvPr>
          <p:cNvCxnSpPr/>
          <p:nvPr/>
        </p:nvCxnSpPr>
        <p:spPr>
          <a:xfrm>
            <a:off x="9185635" y="5210503"/>
            <a:ext cx="0" cy="36260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35BEA5A-6C3E-4321-AF72-A27A7D07AA18}"/>
              </a:ext>
            </a:extLst>
          </p:cNvPr>
          <p:cNvCxnSpPr/>
          <p:nvPr/>
        </p:nvCxnSpPr>
        <p:spPr>
          <a:xfrm>
            <a:off x="7378262" y="5210503"/>
            <a:ext cx="0" cy="36260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D9D6DD6-A367-40F4-8739-DEC9DB8E717A}"/>
              </a:ext>
            </a:extLst>
          </p:cNvPr>
          <p:cNvCxnSpPr/>
          <p:nvPr/>
        </p:nvCxnSpPr>
        <p:spPr>
          <a:xfrm>
            <a:off x="5347138" y="5210503"/>
            <a:ext cx="0" cy="36260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FA5B61C4-3212-4804-916B-6E54F438E072}"/>
              </a:ext>
            </a:extLst>
          </p:cNvPr>
          <p:cNvCxnSpPr/>
          <p:nvPr/>
        </p:nvCxnSpPr>
        <p:spPr>
          <a:xfrm>
            <a:off x="3377868" y="5210503"/>
            <a:ext cx="0" cy="36260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0529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2907F64-0F59-4011-9CA9-94D6A47DEBBD}"/>
              </a:ext>
            </a:extLst>
          </p:cNvPr>
          <p:cNvSpPr txBox="1"/>
          <p:nvPr/>
        </p:nvSpPr>
        <p:spPr>
          <a:xfrm>
            <a:off x="307571" y="2944169"/>
            <a:ext cx="3981796" cy="341632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/>
              <a:t>How often does it meet?</a:t>
            </a:r>
          </a:p>
          <a:p>
            <a:r>
              <a:rPr lang="en-GB" dirty="0"/>
              <a:t>Monthly</a:t>
            </a:r>
          </a:p>
          <a:p>
            <a:endParaRPr lang="en-GB" dirty="0"/>
          </a:p>
          <a:p>
            <a:r>
              <a:rPr lang="en-GB" b="1" dirty="0"/>
              <a:t>Who can be a member?</a:t>
            </a:r>
          </a:p>
          <a:p>
            <a:r>
              <a:rPr lang="en-GB" dirty="0"/>
              <a:t>8 self-advocates</a:t>
            </a:r>
          </a:p>
          <a:p>
            <a:r>
              <a:rPr lang="en-GB" dirty="0"/>
              <a:t>HCC representative + officer to facilitate</a:t>
            </a:r>
          </a:p>
          <a:p>
            <a:r>
              <a:rPr lang="en-GB" dirty="0"/>
              <a:t>Health representative (CCG or SHFT?)</a:t>
            </a:r>
          </a:p>
          <a:p>
            <a:r>
              <a:rPr lang="en-GB" dirty="0"/>
              <a:t>Provider rep (tbc)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b="1" dirty="0"/>
              <a:t>Where does it meet?</a:t>
            </a:r>
          </a:p>
          <a:p>
            <a:r>
              <a:rPr lang="en-GB" dirty="0"/>
              <a:t>tbc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AB6D05-917B-4B35-BCC7-BDFC615F9140}"/>
              </a:ext>
            </a:extLst>
          </p:cNvPr>
          <p:cNvSpPr txBox="1"/>
          <p:nvPr/>
        </p:nvSpPr>
        <p:spPr>
          <a:xfrm>
            <a:off x="4674524" y="1790007"/>
            <a:ext cx="7209905" cy="230832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/>
              <a:t>What should it talk about?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Making social care better for people with a learning disability in Hampshire (How we do social work)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How can Hampshire County Council improve how it supports people with a learning disability (the services it buys; its own respite services and day services; how the Council and Hampshire can be more accessible for people with a learning disability)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Other topics related to adult social care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14CFF3-58C1-4AD6-AB50-F25DCF4E904F}"/>
              </a:ext>
            </a:extLst>
          </p:cNvPr>
          <p:cNvSpPr txBox="1"/>
          <p:nvPr/>
        </p:nvSpPr>
        <p:spPr>
          <a:xfrm>
            <a:off x="4674524" y="4311072"/>
            <a:ext cx="7209905" cy="230832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/>
              <a:t>Possible ideas to talk about in 2022</a:t>
            </a:r>
          </a:p>
          <a:p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Video / easy-read to help people to understand how to access services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Automated reviews roll-out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Increase diversity amongst self-advocates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CDE1CE-557C-44BA-B02B-94415E215E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342" y="321452"/>
            <a:ext cx="2527069" cy="25270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7A705B-344D-4991-91DF-D1061DB69F6E}"/>
              </a:ext>
            </a:extLst>
          </p:cNvPr>
          <p:cNvSpPr txBox="1"/>
          <p:nvPr/>
        </p:nvSpPr>
        <p:spPr>
          <a:xfrm>
            <a:off x="4674524" y="529244"/>
            <a:ext cx="7209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/>
              <a:t>Adult Social Care</a:t>
            </a:r>
          </a:p>
        </p:txBody>
      </p:sp>
    </p:spTree>
    <p:extLst>
      <p:ext uri="{BB962C8B-B14F-4D97-AF65-F5344CB8AC3E}">
        <p14:creationId xmlns:p14="http://schemas.microsoft.com/office/powerpoint/2010/main" val="3814354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2907F64-0F59-4011-9CA9-94D6A47DEBBD}"/>
              </a:ext>
            </a:extLst>
          </p:cNvPr>
          <p:cNvSpPr txBox="1"/>
          <p:nvPr/>
        </p:nvSpPr>
        <p:spPr>
          <a:xfrm>
            <a:off x="307571" y="3050769"/>
            <a:ext cx="3998421" cy="3693319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often does it meet?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Monthly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Who can be a member?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8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self-advocates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SHFT representative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CCG representative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Public Health representative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HCC representative + officer to facilitate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Provider rep (tbc)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Where does it meet?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tbc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AB6D05-917B-4B35-BCC7-BDFC615F9140}"/>
              </a:ext>
            </a:extLst>
          </p:cNvPr>
          <p:cNvSpPr txBox="1"/>
          <p:nvPr/>
        </p:nvSpPr>
        <p:spPr>
          <a:xfrm>
            <a:off x="4674524" y="1790007"/>
            <a:ext cx="7209905" cy="230832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should it talk about?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to live a healthy life (inc. healthy eating, hygiene, dental care etc)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How can health services be more welcoming to people with a learning disability (primary care, hospitals, GPs, dentists, health screening, opticians etc)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Wellbeing,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Mental Health &amp; 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Physical Health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Other topics related to health and wellbeing / health services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14CFF3-58C1-4AD6-AB50-F25DCF4E904F}"/>
              </a:ext>
            </a:extLst>
          </p:cNvPr>
          <p:cNvSpPr txBox="1"/>
          <p:nvPr/>
        </p:nvSpPr>
        <p:spPr>
          <a:xfrm>
            <a:off x="4674523" y="4435764"/>
            <a:ext cx="7209905" cy="230832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Possible ideas to talk about in 2022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dirty="0">
              <a:solidFill>
                <a:prstClr val="black"/>
              </a:solidFill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LD annual health checks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V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accinations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Healthy eating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Cancer screening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Sexual Health awareness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7A705B-344D-4991-91DF-D1061DB69F6E}"/>
              </a:ext>
            </a:extLst>
          </p:cNvPr>
          <p:cNvSpPr txBox="1"/>
          <p:nvPr/>
        </p:nvSpPr>
        <p:spPr>
          <a:xfrm>
            <a:off x="4674524" y="529244"/>
            <a:ext cx="7209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400" b="1">
                <a:solidFill>
                  <a:prstClr val="black"/>
                </a:solidFill>
                <a:latin typeface="Calibri" panose="020F0502020204030204"/>
              </a:rPr>
              <a:t>Health &amp; Wellbeing</a:t>
            </a:r>
            <a:endParaRPr kumimoji="0" lang="en-GB" sz="5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5A80B2-E806-4D39-9F8C-CE75CC03B9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355" y="118541"/>
            <a:ext cx="2494176" cy="282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154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2907F64-0F59-4011-9CA9-94D6A47DEBBD}"/>
              </a:ext>
            </a:extLst>
          </p:cNvPr>
          <p:cNvSpPr txBox="1"/>
          <p:nvPr/>
        </p:nvSpPr>
        <p:spPr>
          <a:xfrm>
            <a:off x="307571" y="3050769"/>
            <a:ext cx="3998421" cy="341632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often does it meet?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Monthly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Who can be a member?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 self-advocates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2 parent/carers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HCC officer to facilitate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Where does it meet?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tbc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AB6D05-917B-4B35-BCC7-BDFC615F9140}"/>
              </a:ext>
            </a:extLst>
          </p:cNvPr>
          <p:cNvSpPr txBox="1"/>
          <p:nvPr/>
        </p:nvSpPr>
        <p:spPr>
          <a:xfrm>
            <a:off x="4674524" y="1790007"/>
            <a:ext cx="7209905" cy="230832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should it talk about?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people with a learning disability want to access information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it can support people / organisations to make their information accessible for people with a learning disability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>
                <a:solidFill>
                  <a:prstClr val="black"/>
                </a:solidFill>
                <a:latin typeface="Calibri" panose="020F0502020204030204"/>
              </a:rPr>
              <a:t>How people can access technology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14CFF3-58C1-4AD6-AB50-F25DCF4E904F}"/>
              </a:ext>
            </a:extLst>
          </p:cNvPr>
          <p:cNvSpPr txBox="1"/>
          <p:nvPr/>
        </p:nvSpPr>
        <p:spPr>
          <a:xfrm>
            <a:off x="4674524" y="4435764"/>
            <a:ext cx="7209905" cy="203132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Possible ideas to talk about in 2022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dirty="0">
              <a:solidFill>
                <a:prstClr val="black"/>
              </a:solidFill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Website development and launch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Newsletters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Increasing participation amongst people wi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th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 a learning disability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7A705B-344D-4991-91DF-D1061DB69F6E}"/>
              </a:ext>
            </a:extLst>
          </p:cNvPr>
          <p:cNvSpPr txBox="1"/>
          <p:nvPr/>
        </p:nvSpPr>
        <p:spPr>
          <a:xfrm>
            <a:off x="4674524" y="529244"/>
            <a:ext cx="7209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Communications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B5031D4-0832-44C0-B50B-EB2683CDF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709" y="237310"/>
            <a:ext cx="2030144" cy="270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234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2907F64-0F59-4011-9CA9-94D6A47DEBBD}"/>
              </a:ext>
            </a:extLst>
          </p:cNvPr>
          <p:cNvSpPr txBox="1"/>
          <p:nvPr/>
        </p:nvSpPr>
        <p:spPr>
          <a:xfrm>
            <a:off x="394281" y="2664514"/>
            <a:ext cx="3998421" cy="397031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often does it meet?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Monthly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Who can be a member?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 self-advocates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Police representative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Fire 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Service representative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Trading Standards representative 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Citizen’s Advice representative 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 err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Argenti</a:t>
            </a:r>
            <a:r>
              <a:rPr lang="en-GB" sz="18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 (TEC) representative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HCC officer to facilitate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Where does it meet?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TBC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AB6D05-917B-4B35-BCC7-BDFC615F9140}"/>
              </a:ext>
            </a:extLst>
          </p:cNvPr>
          <p:cNvSpPr txBox="1"/>
          <p:nvPr/>
        </p:nvSpPr>
        <p:spPr>
          <a:xfrm>
            <a:off x="4674524" y="1790007"/>
            <a:ext cx="7209905" cy="230832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should it talk about?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>
                <a:solidFill>
                  <a:prstClr val="black"/>
                </a:solidFill>
                <a:latin typeface="Calibri" panose="020F0502020204030204"/>
              </a:rPr>
              <a:t>What people can do to help keep themselves safe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>
                <a:solidFill>
                  <a:prstClr val="black"/>
                </a:solidFill>
                <a:latin typeface="Calibri" panose="020F0502020204030204"/>
              </a:rPr>
              <a:t>How organisations like the police, fire service, citizen’s advice etc can make themselves accessible to people with a learning disability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>
                <a:solidFill>
                  <a:prstClr val="black"/>
                </a:solidFill>
                <a:latin typeface="Calibri" panose="020F0502020204030204"/>
              </a:rPr>
              <a:t>Hate Crime / Mate Crime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Scams (online</a:t>
            </a:r>
            <a:r>
              <a:rPr lang="en-GB">
                <a:solidFill>
                  <a:prstClr val="black"/>
                </a:solidFill>
                <a:latin typeface="Calibri" panose="020F0502020204030204"/>
              </a:rPr>
              <a:t>, postal etc)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14CFF3-58C1-4AD6-AB50-F25DCF4E904F}"/>
              </a:ext>
            </a:extLst>
          </p:cNvPr>
          <p:cNvSpPr txBox="1"/>
          <p:nvPr/>
        </p:nvSpPr>
        <p:spPr>
          <a:xfrm>
            <a:off x="4674524" y="4435764"/>
            <a:ext cx="7209905" cy="203132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Possible ideas to talk about in 2022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GB" dirty="0">
              <a:solidFill>
                <a:prstClr val="black"/>
              </a:solidFill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Review of Safer Places scheme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Gather directory of resources that can be shared on the new website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Organising a community safety day (to run annually)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7A705B-344D-4991-91DF-D1061DB69F6E}"/>
              </a:ext>
            </a:extLst>
          </p:cNvPr>
          <p:cNvSpPr txBox="1"/>
          <p:nvPr/>
        </p:nvSpPr>
        <p:spPr>
          <a:xfrm>
            <a:off x="4674524" y="529244"/>
            <a:ext cx="7209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400" b="1">
                <a:solidFill>
                  <a:prstClr val="black"/>
                </a:solidFill>
                <a:latin typeface="Calibri" panose="020F0502020204030204"/>
              </a:rPr>
              <a:t>Staying Safe Being Safe</a:t>
            </a:r>
            <a:endParaRPr kumimoji="0" lang="en-GB" sz="5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CDE2C0-E256-467A-82E2-03678054C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874" y="0"/>
            <a:ext cx="2732085" cy="2732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917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2907F64-0F59-4011-9CA9-94D6A47DEBBD}"/>
              </a:ext>
            </a:extLst>
          </p:cNvPr>
          <p:cNvSpPr txBox="1"/>
          <p:nvPr/>
        </p:nvSpPr>
        <p:spPr>
          <a:xfrm>
            <a:off x="307571" y="3050769"/>
            <a:ext cx="3998421" cy="341632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often does it meet?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Monthly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Who can be a member?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8+ carers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Representatives from 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Carers’ organisations (PRTC, Carers’ Together, Andover Mind, HPCN)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Representative from HCC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Where does it meet?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tbc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AB6D05-917B-4B35-BCC7-BDFC615F9140}"/>
              </a:ext>
            </a:extLst>
          </p:cNvPr>
          <p:cNvSpPr txBox="1"/>
          <p:nvPr/>
        </p:nvSpPr>
        <p:spPr>
          <a:xfrm>
            <a:off x="4674524" y="1790007"/>
            <a:ext cx="7209905" cy="230832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should it talk about?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This group is a sub-group of (reports into) both the Hampshire Learning Disability Partnership and the Hampshire Carers’ Board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Issues specific to carers of someone with a learning disability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More generic issues affecting carers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Issues that the carers want to be considered by either / both the Hampshire Learning Disability Partnership and the Hampshire Carers’ Board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14CFF3-58C1-4AD6-AB50-F25DCF4E904F}"/>
              </a:ext>
            </a:extLst>
          </p:cNvPr>
          <p:cNvSpPr txBox="1"/>
          <p:nvPr/>
        </p:nvSpPr>
        <p:spPr>
          <a:xfrm>
            <a:off x="4598324" y="4503497"/>
            <a:ext cx="7209905" cy="175432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Possible ideas to talk about in 2022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Automated reviews implementation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Market Position Statement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7A705B-344D-4991-91DF-D1061DB69F6E}"/>
              </a:ext>
            </a:extLst>
          </p:cNvPr>
          <p:cNvSpPr txBox="1"/>
          <p:nvPr/>
        </p:nvSpPr>
        <p:spPr>
          <a:xfrm>
            <a:off x="4674524" y="529244"/>
            <a:ext cx="7209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400" b="1">
                <a:solidFill>
                  <a:prstClr val="black"/>
                </a:solidFill>
                <a:latin typeface="Calibri" panose="020F0502020204030204"/>
              </a:rPr>
              <a:t>Carers (LD) </a:t>
            </a:r>
            <a:endParaRPr kumimoji="0" lang="en-GB" sz="5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07ABEA-721F-47DD-A130-950492B7C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099" y="529244"/>
            <a:ext cx="2195181" cy="214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900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2907F64-0F59-4011-9CA9-94D6A47DEBBD}"/>
              </a:ext>
            </a:extLst>
          </p:cNvPr>
          <p:cNvSpPr txBox="1"/>
          <p:nvPr/>
        </p:nvSpPr>
        <p:spPr>
          <a:xfrm>
            <a:off x="307571" y="3050769"/>
            <a:ext cx="3998421" cy="3693319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often does it meet?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Monthly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Who can be a member?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6 parent / carers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4 representatives of providers supporting people with complex needs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HCC representative + officer to facilitate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Health representatives (CCG and/or SHFT)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Where does it meet?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tbc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AB6D05-917B-4B35-BCC7-BDFC615F9140}"/>
              </a:ext>
            </a:extLst>
          </p:cNvPr>
          <p:cNvSpPr txBox="1"/>
          <p:nvPr/>
        </p:nvSpPr>
        <p:spPr>
          <a:xfrm>
            <a:off x="4674524" y="1790007"/>
            <a:ext cx="7209905" cy="203132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should it talk about?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>
                <a:solidFill>
                  <a:prstClr val="black"/>
                </a:solidFill>
                <a:latin typeface="Calibri" panose="020F0502020204030204"/>
              </a:rPr>
              <a:t>I</a:t>
            </a:r>
            <a:r>
              <a:rPr lang="en-GB"/>
              <a:t>ssues that affect people with more complex needs who cannot express themselves, even with advocacy support.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>
                <a:solidFill>
                  <a:prstClr val="black"/>
                </a:solidFill>
                <a:latin typeface="Calibri" panose="020F0502020204030204"/>
              </a:rPr>
              <a:t>Development of sustainable services for people with complex needs in Hampshire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14CFF3-58C1-4AD6-AB50-F25DCF4E904F}"/>
              </a:ext>
            </a:extLst>
          </p:cNvPr>
          <p:cNvSpPr txBox="1"/>
          <p:nvPr/>
        </p:nvSpPr>
        <p:spPr>
          <a:xfrm>
            <a:off x="4674524" y="4435764"/>
            <a:ext cx="7209905" cy="203132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Possible ideas to talk about in 2022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Improvements to services for people with profound and multiple learning disabilities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Supporting market development / embedding Least Restrictive Practice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Supporting the development of the Trauma Informed Care Offer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7A705B-344D-4991-91DF-D1061DB69F6E}"/>
              </a:ext>
            </a:extLst>
          </p:cNvPr>
          <p:cNvSpPr txBox="1"/>
          <p:nvPr/>
        </p:nvSpPr>
        <p:spPr>
          <a:xfrm>
            <a:off x="4674524" y="529244"/>
            <a:ext cx="7209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400" b="1">
                <a:solidFill>
                  <a:prstClr val="black"/>
                </a:solidFill>
                <a:latin typeface="Calibri" panose="020F0502020204030204"/>
              </a:rPr>
              <a:t>Complex Needs</a:t>
            </a:r>
            <a:endParaRPr kumimoji="0" lang="en-GB" sz="5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FE0A624-01EE-9BA1-9B71-48731D886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155" y="298722"/>
            <a:ext cx="2425783" cy="250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1854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1737</TotalTime>
  <Words>811</Words>
  <Application>Microsoft Office PowerPoint</Application>
  <PresentationFormat>Widescreen</PresentationFormat>
  <Paragraphs>157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     Hampshire Learning Disability Partnership       Working Groups Terms of Reference (draft)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HLDP Working Groups</dc:title>
  <dc:creator>Gowtridge, Steve</dc:creator>
  <cp:lastModifiedBy>Lee, Amanda</cp:lastModifiedBy>
  <cp:revision>4</cp:revision>
  <dcterms:created xsi:type="dcterms:W3CDTF">2022-01-06T16:18:42Z</dcterms:created>
  <dcterms:modified xsi:type="dcterms:W3CDTF">2022-10-09T19:45:18Z</dcterms:modified>
</cp:coreProperties>
</file>