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ppt/ink/ink12.xml" ContentType="application/inkml+xml"/>
  <Override PartName="/ppt/ink/ink13.xml" ContentType="application/inkml+xml"/>
  <Override PartName="/ppt/notesSlides/notesSlide1.xml" ContentType="application/vnd.openxmlformats-officedocument.presentationml.notesSlide+xml"/>
  <Override PartName="/ppt/ink/ink14.xml" ContentType="application/inkml+xml"/>
  <Override PartName="/ppt/ink/ink15.xml" ContentType="application/inkml+xml"/>
  <Override PartName="/ppt/ink/ink16.xml" ContentType="application/inkml+xml"/>
  <Override PartName="/ppt/ink/ink17.xml" ContentType="application/inkml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5" r:id="rId1"/>
  </p:sldMasterIdLst>
  <p:notesMasterIdLst>
    <p:notesMasterId r:id="rId16"/>
  </p:notesMasterIdLst>
  <p:sldIdLst>
    <p:sldId id="1805" r:id="rId2"/>
    <p:sldId id="1804" r:id="rId3"/>
    <p:sldId id="1807" r:id="rId4"/>
    <p:sldId id="1817" r:id="rId5"/>
    <p:sldId id="1802" r:id="rId6"/>
    <p:sldId id="1823" r:id="rId7"/>
    <p:sldId id="1826" r:id="rId8"/>
    <p:sldId id="1820" r:id="rId9"/>
    <p:sldId id="1818" r:id="rId10"/>
    <p:sldId id="1819" r:id="rId11"/>
    <p:sldId id="1825" r:id="rId12"/>
    <p:sldId id="1814" r:id="rId13"/>
    <p:sldId id="1821" r:id="rId14"/>
    <p:sldId id="1812" r:id="rId15"/>
  </p:sldIdLst>
  <p:sldSz cx="12192000" cy="6858000"/>
  <p:notesSz cx="6724650" cy="97742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1106E04-00B1-47BA-A4F8-6A161B6BEE62}" v="38" dt="2023-09-25T09:39:41.875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790" autoAdjust="0"/>
  </p:normalViewPr>
  <p:slideViewPr>
    <p:cSldViewPr snapToGrid="0">
      <p:cViewPr varScale="1">
        <p:scale>
          <a:sx n="68" d="100"/>
          <a:sy n="68" d="100"/>
        </p:scale>
        <p:origin x="592" y="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microsoft.com/office/2015/10/relationships/revisionInfo" Target="revisionInfo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6-22T23:36:13.893"/>
    </inkml:context>
    <inkml:brush xml:id="br0">
      <inkml:brushProperty name="width" value="0.05" units="cm"/>
      <inkml:brushProperty name="height" value="0.05" units="cm"/>
      <inkml:brushProperty name="color" value="#FFFFFF"/>
    </inkml:brush>
  </inkml:definitions>
  <inkml:trace contextRef="#ctx0" brushRef="#br0">101 1673 24575,'42'-733'0,"-18"149"0,-24 582 0,1 1 0,-1 0 0,0 0 0,0 0 0,0 0 0,0-1 0,-1 1 0,1 0 0,0 0 0,0 0 0,-1 0 0,1 0 0,-1 0 0,1 0 0,-1 0 0,1 0 0,-2-2 0,2 3 0,-1 0 0,1 0 0,0 1 0,-1-1 0,1 0 0,-1 0 0,1 0 0,-1 0 0,1 0 0,-1 0 0,1 1 0,0-1 0,-1 0 0,1 0 0,-1 1 0,1-1 0,0 0 0,-1 1 0,1-1 0,0 0 0,-1 1 0,1-1 0,0 0 0,0 1 0,-1-1 0,1 1 0,0-1 0,-4 6 0,1 0 0,0 0 0,0 0 0,-2 8 0,-3 21 0,-4 35 0,-2 13 0,-7 8 0,4 0 0,3 2 0,-1 165 0,14-244 0,1 8 0,2-21 0,2-12 0,4-17 0,-1 0 0,3-44 0,-2 16 0,16-150 0,3-12 0,-25 323 0,-1-11 0,-4 93 0,-9-126 0,4-26 0,5-20 0,0 0 0,-11 25 0,12-35 0,0 0 0,-1 0 0,1 0 0,-1-1 0,0 1 0,0-1 0,-1 0 0,1 0 0,-1 0 0,0 0 0,-5 4 0,9-8 0,-1 0 0,1 0 0,0 1 0,0-1 0,-1 0 0,1 0 0,0 0 0,-1 1 0,1-1 0,0 0 0,-1 0 0,1 0 0,-1 0 0,1 0 0,0 0 0,-1 0 0,1 0 0,0 1 0,-1-1 0,1-1 0,-1 1 0,1 0 0,0 0 0,-1 0 0,1 0 0,0 0 0,-1 0 0,1 0 0,-1 0 0,1-1 0,-1 1 0,-2-13 0,7-21 0,-3 31 0,54-213 0,-33 136 0,13-39 0,21-82 0,-56 199 0,1-2 0,0 0 0,0 0 0,-1 0 0,1-1 0,-1 1 0,-1-8 0,-17 54 0,-78 231 0,66-184 0,-13 46 0,30-95 0,13-40 0,0 0 0,0 0 0,0 0 0,0 0 0,0 0 0,0 0 0,0 0 0,0 0 0,0 0 0,0 0 0,0 0 0,0 0 0,0 0 0,0 0 0,0-1 0,0 1 0,0 0 0,0 0 0,0 0 0,0 0 0,0 0 0,-1 0 0,1 0 0,0 0 0,0 0 0,0 0 0,0 0 0,0 0 0,0 1 0,3-14 0,6-16 0,18-27 0,19-47 0,-41 92 0,33-93 0,39-169 0,-73 235 0,-2 0 0,-2-46 0,0 58 0,0 116 0,13 90 0,-6-98 0,-4 87 0,-4-133 0,2-21 0,2-12 0,7-21 0,-6 7 0,18-38 0,-3-1 0,-2-1 0,-3-1 0,10-59 0,-14 35 0,-3 1 0,-3-105 0,-7 95 0,-9 119 0,-1 4 0,-14 66 0,17-43 0,-32 172 0,14-110 0,17-85 0,10-36 0,0 0 0,0 1 0,0-1 0,-1 0 0,1 0 0,0 0 0,-1 0 0,1 0 0,-1 0 0,0-1 0,0 1 0,0 0 0,-2 1 0,4-3 0,0 0 0,0 0 0,0 0 0,0 0 0,0 0 0,0 0 0,0 0 0,-1 0 0,1 0 0,0 0 0,0 0 0,0 0 0,0 0 0,0 1 0,0-1 0,0 0 0,0 0 0,-1 0 0,1 0 0,0 0 0,0 0 0,0 0 0,0 0 0,0-1 0,0 1 0,0 0 0,0 0 0,0 0 0,-1 0 0,1 0 0,0 0 0,0 0 0,0 0 0,0 0 0,0 0 0,0 0 0,0 0 0,0 0 0,0 0 0,0 0 0,0 0 0,0-1 0,-1 1 0,1 0 0,0 0 0,0 0 0,0 0 0,0 0 0,0 0 0,0 0 0,0 0 0,0-1 0,0 1 0,2-8 0,5-11 0,-6 18 0,45-123 0,-31 79 0,24-51 0,-9 33 0,-3-1 0,-3-1 0,22-94 0,-40 140 0,-5 15 0,0 0 0,1 0 0,-2 1 0,1-2 0,0 1 0,-1-5 0,0 9 0,1 0 0,-1 0 0,0 0 0,0-1 0,0 1 0,0 0 0,0 0 0,0 0 0,0-1 0,0 1 0,0 0 0,-1 0 0,1 0 0,0-1 0,0 1 0,0 0 0,0 0 0,0 0 0,0-1 0,0 1 0,0 0 0,0 0 0,-1 0 0,1 0 0,0-1 0,0 1 0,0 0 0,0 0 0,-1 0 0,1 0 0,0 0 0,0 0 0,0 0 0,0 0 0,-1-1 0,1 1 0,-7 5 0,-5 10 0,-95 250 0,36-30 0,16-48 0,47-160 0,-9 46 0,19-90 0,1 0 0,1 0 0,0 1 0,7-18 0,4-11 0,2-17 0,55-230 0,-68 275 0,1 1 0,11-26 0,-10 28 0,-1 1 0,0-1 0,-1 0 0,3-16 0,-7 25 0,-1 8 0,-5 19 0,-4 33 0,6-28 0,0 0 0,-2-1 0,-1 1 0,-1-2 0,-21 48 0,10-44 0,14-23 0,1 1 0,0 0 0,0 1 0,0-1 0,1 0 0,-3 9 0,4-7 18,-33 105-1401,28-95-5443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6-22T23:42:45.721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0 0 24575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6-22T23:43:10.932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1 0 24575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6-22T23:43:11.619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0 0 24575</inkml:trace>
</inkml:ink>
</file>

<file path=ppt/ink/ink1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6-22T23:43:12.290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1 0 24575</inkml:trace>
</inkml:ink>
</file>

<file path=ppt/ink/ink1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6-22T23:42:45.721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0 0 24575</inkml:trace>
</inkml:ink>
</file>

<file path=ppt/ink/ink1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6-22T23:43:10.932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1 0 24575</inkml:trace>
</inkml:ink>
</file>

<file path=ppt/ink/ink1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6-22T23:43:11.619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0 0 24575</inkml:trace>
</inkml:ink>
</file>

<file path=ppt/ink/ink1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6-22T23:43:12.290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1 0 24575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6-22T23:36:18.187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1 0 24575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6-22T23:36:30.936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148 1146 24575,'274'-11'0,"-30"-1"0,-58 15 0,-145 0 0,0 2 0,60 15 0,-44-8 0,-111-18 0,-131-22 0,141 20 0,15 4 0,-34-10 0,54 11 0,1 1 0,-1-2 0,1 1 0,0-1 0,0-1 0,1 1 0,-1-1 0,-8-8 0,13 11 0,1 0 0,0-1 0,0 1 0,0 0 0,0-1 0,0 0 0,0 1 0,1-1 0,-1 0 0,1 0 0,0 0 0,0 0 0,0 0 0,0 0 0,0 0 0,1 0 0,0 0 0,-1-1 0,1 1 0,0 0 0,0 0 0,1 0 0,-1 0 0,1-1 0,0 1 0,-1 0 0,1 0 0,0 0 0,1 0 0,-1 0 0,3-3 0,1-2 0,0 1 0,0 0 0,0 0 0,1 1 0,0-1 0,1 1 0,-1 0 0,1 1 0,1 0 0,7-5 0,41-17 0,-39 19 0,0 0 0,-1 0 0,21-16 0,-36 23 0,0 1 0,0-1 0,0 0 0,0 0 0,0 0 0,1 1 0,-1-1 0,0 0 0,0 1 0,1-1 0,-1 1 0,0 0 0,1-1 0,-1 1 0,0 0 0,2 0 0,-2 0 0,-1 0 0,1 0 0,-1 0 0,0 1 0,1-1 0,-1 0 0,0 0 0,1 1 0,-1-1 0,0 0 0,1 1 0,-1-1 0,0 1 0,0-1 0,1 0 0,-1 1 0,0-1 0,0 1 0,0-1 0,1 0 0,-1 1 0,0-1 0,0 1 0,0-1 0,0 1 0,0-1 0,0 1 0,0-1 0,0 0 0,0 2 0,-1 1 0,1 0 0,-1 0 0,1 0 0,-1 0 0,0 0 0,0 1 0,-1-2 0,1 1 0,-1 0 0,1 0 0,-1 0 0,-3 3 0,-34 38 0,28-30 0,-1 0 0,-1 0 0,0-2 0,0 1 0,-2-2 0,-21 15 0,18-16 0,12-5 0,0-2 0,-1 1 0,1-1 0,-1 0 0,-11 4 0,30-17 0,0 1 0,-1-2 0,0 0 0,14-17 0,4-14 0,-1-1 0,-2-2 0,-2-1 0,33-89 0,-52 118 0,-1 0 0,-1 0 0,-1 0 0,1-22 0,-6-71 0,0 32 0,3 70 0,0-13 0,1 17 0,3 11 0,22 74 0,35 110 0,-47-136 0,12 88 0,-15-70 0,-5-37 0,2 49 0,-8-67 0,0-24 0,-1-30 0,-1 0 0,-3 0 0,0 1 0,-3 0 0,-11-36 0,-6-24 0,24 86 0,-3-10 0,-1-1 0,0 1 0,-1 0 0,-16-33 0,22 52 0,0-1 0,0 1 0,0-1 0,-1 1 0,1-1 0,0 1 0,-1-1 0,1 1 0,0-1 0,-1 1 0,1 0 0,0-1 0,-1 1 0,1 0 0,-1-1 0,1 1 0,-1 0 0,1-1 0,-1 1 0,1 0 0,-1 0 0,1 0 0,-1-1 0,1 1 0,-1 0 0,0 0 0,1 0 0,-1 0 0,1 0 0,-1 0 0,1 0 0,-1 0 0,0 1 0,-1 0 0,1-1 0,0 1 0,0 0 0,0 0 0,-1 1 0,1-1 0,0 0 0,0 0 0,1 0 0,-1 1 0,0-1 0,0 2 0,-3 5 0,0 1 0,1 0 0,-3 9 0,-2 22 0,1 0 0,-1 54 0,7 81 0,1-164 0,3 0 0,3-17 0,5-20 0,-10 24 0,9-27 0,0-1 0,-2 0 0,-2-1 0,0 0 0,1-36 0,-6-161 0,-3 112 0,0 77 0,-8-47 0,4 47 0,0-44 0,8 51 0,-1 23 0,-1 0 0,1 0 0,-1 0 0,-1 0 0,0 1 0,0-1 0,-3-11 0,4 20 0,0 0 0,0 0 0,0-1 0,0 1 0,0 0 0,0 0 0,0 0 0,0 0 0,0-1 0,0 1 0,0 0 0,0 0 0,0 0 0,-1 0 0,1 0 0,0 0 0,0-1 0,0 1 0,0 0 0,0 0 0,0 0 0,0 0 0,0 0 0,-1 0 0,1 0 0,0-1 0,0 1 0,0 0 0,0 0 0,0 0 0,0 0 0,-1 0 0,1 0 0,0 0 0,0 0 0,0 0 0,0 0 0,-1 0 0,1 0 0,0 0 0,0 0 0,0 0 0,0 0 0,0 0 0,-1 0 0,1 0 0,0 0 0,0 0 0,0 0 0,0 0 0,0 0 0,-1 1 0,1-1 0,-5 11 0,0 15 0,-20 327 0,-5 55 0,29-390 0,-19 146 0,15-133 0,-2-1 0,-1 0 0,-16 37 0,18-55 0,-1 0 0,0-1 0,-1 0 0,-11 13 0,-16 23 0,20-24 0,-1-2 0,-1 0 0,-1-1 0,-1 0 0,-29 21 0,38-34 0,-1 0 0,1-1 0,-2 0 0,1-1 0,-1-1 0,1 0 0,-1 0 0,0-1 0,-1 0 0,1-1 0,0-1 0,-25 0 0,36 0 0,-1-1 0,1 0 0,-1-1 0,1 1 0,0 0 0,-1 0 0,1-1 0,0 1 0,-1 0 0,1-1 0,0 1 0,0-1 0,-1 0 0,1 1 0,0-1 0,0 0 0,0 0 0,0 0 0,-1-1 0,1 1 0,1 0 0,-1 0 0,1 0 0,0 0 0,-1 0 0,1 0 0,0 0 0,0-1 0,0 1 0,0 0 0,0 0 0,0 0 0,0 0 0,0 0 0,1 0 0,-1 0 0,0 0 0,0 0 0,1-1 0,3-7 0,1 1 0,0 0 0,0 0 0,10-11 0,-6 8 0,26-44 0,-22 35 0,0 0 0,29-33 0,-34 46 0,6-9 0,-16 14 0,-11 7 0,1 1 0,1 1 0,-1 0 0,2 1 0,-1 1 0,1-1 0,-11 14 0,-32 25 0,26-26 0,-25 19 0,47-37 0,1 0 0,-1-1 0,0 0 0,1 1 0,-1-1 0,0-1 0,-1 1 0,1-1 0,-6 1 0,10-2 0,1 0 0,0 0 0,0 0 0,0 0 0,0 0 0,0 0 0,-1 0 0,1 1 0,0-1 0,0 0 0,0 0 0,0 0 0,-1 0 0,1 0 0,0 0 0,0 0 0,0 0 0,0 0 0,0-1 0,-1 1 0,1 0 0,0 0 0,0 0 0,0 0 0,0 0 0,0 0 0,-1 0 0,1 0 0,0 0 0,0 0 0,0 0 0,0-1 0,0 1 0,0 0 0,0 0 0,0 0 0,-1 0 0,1 0 0,0 0 0,0-1 0,0 1 0,0 0 0,0 0 0,0 0 0,0-1 0,6-6 0,15-9 0,-18 14 0,5-5 0,0-1 0,0 1 0,-1-1 0,0-1 0,6-8 0,-7 8 0,0 1 0,0 0 0,1 0 0,0 1 0,16-13 0,59-41 0,-74 58 0,1-1 0,-1 1 0,1 0 0,0 1 0,17-3 0,6-2 0,78-18 0,-76 19 0,1 3 0,-1 1 0,58 3 0,-26 1 0,-60-2 0,1 0 0,-1 0 0,0 1 0,0 0 0,0 0 0,0 1 0,0 0 0,12 5 0,-16-6 0,1 1 0,0-1 0,-1 1 0,1 0 0,-1 0 0,0 1 0,1-1 0,-1 0 0,0 1 0,-1-1 0,1 1 0,0-1 0,-1 1 0,1 0 0,-1 0 0,0 0 0,0 0 0,0 0 0,1 6 0,-1-5 0,-1 0 0,1 0 0,-1 0 0,0 0 0,0 0 0,0 0 0,0 0 0,-1-1 0,0 1 0,1 0 0,-1 0 0,-1 0 0,1 0 0,-2 3 0,0-3 0,1-1 0,-1 1 0,0-1 0,0 0 0,-1 0 0,1 0 0,0 0 0,-1-1 0,0 1 0,1-1 0,-1 0 0,-6 2 0,-10 5 0,-69 35 0,75-37 0,-1 0 0,-20 5 0,21-7 0,-1 1 0,-19 10 0,-95 55 0,100-54 0,22-12 0,0-1 0,-1 1 0,0-1 0,0-1 0,0 0 0,0 0 0,-13 3 0,-2-4 0,1 0 0,-43-3 0,46-1 0,1 2 0,-1 0 0,1 1 0,-1 1 0,-19 4 0,-8 5 0,79-9 0,-18-6 0,0 0 0,15-8 0,10-2 0,19-2 0,-1 3 0,2 3 0,0 2 0,0 3 0,65 3 0,-60 1 0,-31-1 0,0 2 0,34 5 0,-57-3 0,0 2 0,0-1 0,-1 1 0,13 6 0,14 6 0,-19-7 0,-18-8 0,1-1 0,-1 0 0,0 1 0,0-1 0,1 0 0,-1 1 0,0-1 0,1 0 0,-1 1 0,0-1 0,0 1 0,0-1 0,0 1 0,1-1 0,-1 1 0,0-1 0,0 1 0,0-1 0,0 0 0,0 1 0,0-1 0,0 1 0,0 0 0,-1 0 0,0 1 0,0-1 0,-1 1 0,1-1 0,0 1 0,0-1 0,-1 0 0,1 0 0,0 0 0,-1 0 0,1 0 0,-1 0 0,0 0 0,1 0 0,-1-1 0,0 1 0,-2 0 0,-15 6 0,0-2 0,0 0 0,0-2 0,-31 3 0,-77-4 0,-15 0 0,86 10 0,17-3 0,27-7 0,-37 6 0,-1-1 0,-55 0 0,87-8 0,11 0 0,0 1 0,0 0 0,-1 0 0,1 0 0,0 1 0,0 0 0,0 1 0,0-1 0,0 1 0,0 1 0,-11 5 0,7-1 0,-1 0 0,1-1 0,-1-1 0,0 0 0,0-1 0,-1 0 0,1 0 0,-1-2 0,0 1 0,0-2 0,0 0 0,-22 0 0,30-4 0,11-2 0,11-1 0,9-2 0,0 1 0,1 2 0,47-4 0,83 7 0,-140 2 0,667 0 0,-678 0 0,-3 0 0,-1-1 0,1 1 0,0 0 0,0 1 0,0-1 0,-1 0 0,1 1 0,0-1 0,0 1 0,-1 0 0,1 0 0,-1 0 0,6 3 0,-8-4 0,0 0 0,0 1 0,0-1 0,0 1 0,0-1 0,0 0 0,0 1 0,0-1 0,0 1 0,0-1 0,0 1 0,0-1 0,0 0 0,0 1 0,0-1 0,0 1 0,0-1 0,0 0 0,-1 1 0,1-1 0,0 1 0,0-1 0,0 0 0,-1 1 0,1-1 0,0 0 0,0 1 0,-1-1 0,1 0 0,0 0 0,-1 1 0,1-1 0,0 0 0,-1 0 0,1 0 0,-1 1 0,0-1 0,-18 12 0,15-10 0,-18 13 0,17-11 0,0 0 0,-1 0 0,0 0 0,0-1 0,0 0 0,-10 3 0,-33 6 0,-73 9 0,66-12 0,31-4 0,-46 3 0,-261-8 0,153-1 0,147 2 0,-45 9 0,-4 1 0,300-13 0,-112 3 0,-81 1 0,-1 1 0,1 0 0,37 12 0,-35-8 0,0-1 0,40 3 0,271-7 0,-169-4 0,-96 2-1365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6-22T23:36:48.948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0 1 24575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6-22T23:36:49.988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1 1 24575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6-22T23:42:45.721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0 0 24575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6-22T23:43:10.932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1 0 24575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6-22T23:43:11.619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0 0 24575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6-22T23:43:12.290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1 0 24575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4015" cy="49040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09079" y="0"/>
            <a:ext cx="2914015" cy="49040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D1F7EDE-2E20-4505-8D5B-36B0FA5C15B0}" type="datetimeFigureOut">
              <a:rPr lang="en-GB" smtClean="0"/>
              <a:t>27/09/2023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30213" y="1222375"/>
            <a:ext cx="5864225" cy="32988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2465" y="4703852"/>
            <a:ext cx="5379720" cy="3848606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283830"/>
            <a:ext cx="2914015" cy="49040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09079" y="9283830"/>
            <a:ext cx="2914015" cy="49040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5FE5DCC-B28A-452A-939F-1FABCA5168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033729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5FE5DCC-B28A-452A-939F-1FABCA516859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999284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5FE5DCC-B28A-452A-939F-1FABCA516859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6172496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000" b="0" i="0" u="none" strike="noStrike" cap="none" normalizeH="0" baseline="0" dirty="0">
                <a:ln>
                  <a:noFill/>
                </a:ln>
                <a:solidFill>
                  <a:srgbClr val="212529"/>
                </a:solidFill>
                <a:effectLst/>
                <a:latin typeface="-apple-system"/>
              </a:rPr>
              <a:t>To look at the issues facing people with a learning disability and their families. The group looks at the key issues of the day, across areas including health, social care, education, employment and benefits.</a:t>
            </a:r>
            <a:endParaRPr kumimoji="0" lang="en-US" altLang="en-US" sz="11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1" u="none" strike="noStrike" cap="none" normalizeH="0" baseline="0" dirty="0">
                <a:ln>
                  <a:noFill/>
                </a:ln>
                <a:solidFill>
                  <a:srgbClr val="212529"/>
                </a:solidFill>
                <a:effectLst/>
                <a:latin typeface="-apple-system"/>
              </a:rPr>
              <a:t>Note: All-Party Parliamentary Groups (APPGs) are informal, cross-party groups formed by MPs and Members of the House of Lords who share a common interest in a particular policy area, region or country. APPGs have no official status within Parliament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5FE5DCC-B28A-452A-939F-1FABCA516859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14047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AB54D4-1381-1769-E695-BB9F3F9727D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6A511C5-E6CD-A761-8531-70D91132C4F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D477F64-A485-B86C-88BC-F58D87A79A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560BB6-8D79-47CD-B58F-309493EBF426}" type="datetimeFigureOut">
              <a:rPr lang="en-GB" smtClean="0"/>
              <a:t>27/09/2023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6986E83-B180-18E9-6E2E-84A55B9DDF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8A891A-358D-73E1-7529-7E0252BCC7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699DC4-32BA-4075-A293-1BC94B49185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888791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A05F34-5727-4D66-9840-7A9C77EA18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2E2F206-C35B-5AD7-4DC0-DD45A025D70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1FDCDF9-1B5A-3C81-7D62-EAFC8DEB7E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560BB6-8D79-47CD-B58F-309493EBF426}" type="datetimeFigureOut">
              <a:rPr lang="en-GB" smtClean="0"/>
              <a:t>27/09/2023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DEA50A7-8E64-3126-6A0D-4C6EFBB21E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6024F17-9E98-1182-28A3-1895BE139B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699DC4-32BA-4075-A293-1BC94B49185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12781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98C1CE2-DDD1-B406-CC97-49E925D4B72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B8B06B1-4106-25E6-0660-9EFC40C8636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F930060-5370-3855-78CC-0DE5DA50F1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560BB6-8D79-47CD-B58F-309493EBF426}" type="datetimeFigureOut">
              <a:rPr lang="en-GB" smtClean="0"/>
              <a:t>27/09/2023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E00012E-F4F3-E43C-2542-2F4AA34041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8EC11D1-5940-43DE-C263-421691880B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699DC4-32BA-4075-A293-1BC94B49185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9926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594BE1-BBEB-A4DF-5DAB-6535BB6F74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F2071CC-6668-28CB-5E96-376C6737271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90759F5-1448-44B6-E2CB-4B4E4B3544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560BB6-8D79-47CD-B58F-309493EBF426}" type="datetimeFigureOut">
              <a:rPr lang="en-GB" smtClean="0"/>
              <a:t>27/09/2023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87295D8-746C-D308-C4BD-71070991BF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484CCEB-AF75-583D-EF68-505CDA8091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699DC4-32BA-4075-A293-1BC94B49185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299370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74AF2D-2373-AA85-B10A-2DB1AAB55B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A9E4E4C-EADC-B4FE-CBB9-A703F0CD727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BE06E3A-8627-6D85-43B9-C1160A7F2D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560BB6-8D79-47CD-B58F-309493EBF426}" type="datetimeFigureOut">
              <a:rPr lang="en-GB" smtClean="0"/>
              <a:t>27/09/2023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FED68E0-BB35-50D1-C063-186759E85D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67A912-D9E4-FB7C-9677-BDA6A54BB1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699DC4-32BA-4075-A293-1BC94B49185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15277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7623AA-7AA6-4921-03EF-0F84D6A3F8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495A00F-CE8C-9605-E809-0438C0DF906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C3059FB-660F-0CDE-0D40-88FA469F475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F9057C0-BAEA-1B16-8FD4-10B96FC3F8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560BB6-8D79-47CD-B58F-309493EBF426}" type="datetimeFigureOut">
              <a:rPr lang="en-GB" smtClean="0"/>
              <a:t>27/09/2023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DC5691E-C0F7-E5C3-0133-1C245E2248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1DDDDD7-58BF-6CF4-3822-C1C7E12E28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699DC4-32BA-4075-A293-1BC94B49185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531121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552C4A-FA91-D2BB-CA6A-10C7832710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753B6E9-72A2-B84E-F4B9-6E0A00D90C9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2E3A8F0-9D41-C0DE-F246-6257E46E70D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862C78E-0824-1870-64AD-5C3125B8845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9E5AA92-FE94-DAC0-92C7-44E1FC8646C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E69B869-4E57-3E85-5B03-A735A7918E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560BB6-8D79-47CD-B58F-309493EBF426}" type="datetimeFigureOut">
              <a:rPr lang="en-GB" smtClean="0"/>
              <a:t>27/09/2023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E3C93D4-74D5-D5DE-74C2-2DC3B21ACF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BF574E1-5A65-0439-6DF0-E771ABF561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699DC4-32BA-4075-A293-1BC94B49185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702026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81D082-3875-5AE5-D9FA-7588EC9849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B10F46F-71BD-A8AE-FA4F-AA6009CFB4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560BB6-8D79-47CD-B58F-309493EBF426}" type="datetimeFigureOut">
              <a:rPr lang="en-GB" smtClean="0"/>
              <a:t>27/09/2023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7B683E9-E7F3-CCC9-EE3D-5E9D313261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699E58C-C3B7-1BB7-374A-C5895B7C57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699DC4-32BA-4075-A293-1BC94B49185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723759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9DE2D77-EC04-CA9B-7C17-1753D741B3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560BB6-8D79-47CD-B58F-309493EBF426}" type="datetimeFigureOut">
              <a:rPr lang="en-GB" smtClean="0"/>
              <a:t>27/09/2023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91799DA-C1BD-97C4-2BA6-9688AEA686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6B9E37A-F175-4EBA-334C-99F5DF1704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699DC4-32BA-4075-A293-1BC94B49185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631658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2F29E9-BB7E-2DD4-8DD8-4504D98A49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4BDF9FF-0F6D-0F1F-6B75-3913F2D85E4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F0CDED3-9BC5-AEE5-E8B1-2506E321B14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0AFB6E9-D8AB-A3D6-D67E-B6ED22A5DD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560BB6-8D79-47CD-B58F-309493EBF426}" type="datetimeFigureOut">
              <a:rPr lang="en-GB" smtClean="0"/>
              <a:t>27/09/2023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8B59692-8537-94EE-853C-3DAEB89196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EAF4F7A-032C-B2EE-C43E-FEACD323B5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699DC4-32BA-4075-A293-1BC94B49185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79990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8E2D8C-0033-EF47-80D4-549B2C9C6E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F5C9084-6B47-16FA-C062-D53FE52B674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E27CD1F-D6CA-C085-0871-1366FB18866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C0E7BE4-AF9A-832A-3DE1-22B21A42C8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560BB6-8D79-47CD-B58F-309493EBF426}" type="datetimeFigureOut">
              <a:rPr lang="en-GB" smtClean="0"/>
              <a:t>27/09/2023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B1638C5-016C-5455-0342-281F26F4F5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55B63F8-84B6-83AB-5997-D57CB0E3DD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699DC4-32BA-4075-A293-1BC94B49185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529152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4522C73-3DC0-85D5-BA32-CF7E4B3E54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D409E72-791D-270B-DF88-D4F2BD94E6A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F816060-7D97-613F-2A78-AC8EB350EF6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560BB6-8D79-47CD-B58F-309493EBF426}" type="datetimeFigureOut">
              <a:rPr lang="en-GB" smtClean="0"/>
              <a:t>27/09/2023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C40D545-C71E-A6C2-9471-1EC3E64070D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114E5F2-7BED-6489-1514-5CDAD1DBE84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699DC4-32BA-4075-A293-1BC94B49185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235169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6" r:id="rId1"/>
    <p:sldLayoutId id="2147483817" r:id="rId2"/>
    <p:sldLayoutId id="2147483818" r:id="rId3"/>
    <p:sldLayoutId id="2147483819" r:id="rId4"/>
    <p:sldLayoutId id="2147483820" r:id="rId5"/>
    <p:sldLayoutId id="2147483821" r:id="rId6"/>
    <p:sldLayoutId id="2147483822" r:id="rId7"/>
    <p:sldLayoutId id="2147483823" r:id="rId8"/>
    <p:sldLayoutId id="2147483824" r:id="rId9"/>
    <p:sldLayoutId id="2147483825" r:id="rId10"/>
    <p:sldLayoutId id="214748382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7" Type="http://schemas.openxmlformats.org/officeDocument/2006/relationships/image" Target="../media/image30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3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5.png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0.png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customXml" Target="../ink/ink3.xml"/><Relationship Id="rId13" Type="http://schemas.openxmlformats.org/officeDocument/2006/relationships/image" Target="../media/image6.png"/><Relationship Id="rId3" Type="http://schemas.openxmlformats.org/officeDocument/2006/relationships/customXml" Target="../ink/ink1.xml"/><Relationship Id="rId7" Type="http://schemas.openxmlformats.org/officeDocument/2006/relationships/image" Target="../media/image4.png"/><Relationship Id="rId12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customXml" Target="../ink/ink2.xml"/><Relationship Id="rId11" Type="http://schemas.openxmlformats.org/officeDocument/2006/relationships/customXml" Target="../ink/ink5.xml"/><Relationship Id="rId5" Type="http://schemas.openxmlformats.org/officeDocument/2006/relationships/image" Target="../media/image3.png"/><Relationship Id="rId10" Type="http://schemas.openxmlformats.org/officeDocument/2006/relationships/customXml" Target="../ink/ink4.xml"/><Relationship Id="rId9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customXml" Target="../ink/ink6.xml"/><Relationship Id="rId7" Type="http://schemas.openxmlformats.org/officeDocument/2006/relationships/customXml" Target="../ink/ink9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customXml" Target="../ink/ink8.xml"/><Relationship Id="rId5" Type="http://schemas.openxmlformats.org/officeDocument/2006/relationships/customXml" Target="../ink/ink7.xml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customXml" Target="../ink/ink10.xml"/><Relationship Id="rId7" Type="http://schemas.openxmlformats.org/officeDocument/2006/relationships/customXml" Target="../ink/ink13.xml"/><Relationship Id="rId12" Type="http://schemas.openxmlformats.org/officeDocument/2006/relationships/image" Target="cid:F899A431-769D-4468-B109-2BD8FFB75ECB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customXml" Target="../ink/ink12.xml"/><Relationship Id="rId11" Type="http://schemas.openxmlformats.org/officeDocument/2006/relationships/image" Target="../media/image15.jpeg"/><Relationship Id="rId5" Type="http://schemas.openxmlformats.org/officeDocument/2006/relationships/customXml" Target="../ink/ink11.xml"/><Relationship Id="rId10" Type="http://schemas.openxmlformats.org/officeDocument/2006/relationships/image" Target="../media/image14.png"/><Relationship Id="rId4" Type="http://schemas.openxmlformats.org/officeDocument/2006/relationships/image" Target="../media/image170.png"/><Relationship Id="rId9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customXml" Target="../ink/ink17.xml"/><Relationship Id="rId3" Type="http://schemas.openxmlformats.org/officeDocument/2006/relationships/image" Target="../media/image1.png"/><Relationship Id="rId7" Type="http://schemas.openxmlformats.org/officeDocument/2006/relationships/customXml" Target="../ink/ink16.xml"/><Relationship Id="rId12" Type="http://schemas.openxmlformats.org/officeDocument/2006/relationships/image" Target="../media/image1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customXml" Target="../ink/ink15.xml"/><Relationship Id="rId11" Type="http://schemas.openxmlformats.org/officeDocument/2006/relationships/image" Target="../media/image16.png"/><Relationship Id="rId5" Type="http://schemas.openxmlformats.org/officeDocument/2006/relationships/image" Target="../media/image17.png"/><Relationship Id="rId10" Type="http://schemas.openxmlformats.org/officeDocument/2006/relationships/image" Target="../media/image13.png"/><Relationship Id="rId4" Type="http://schemas.openxmlformats.org/officeDocument/2006/relationships/customXml" Target="../ink/ink14.xml"/><Relationship Id="rId9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2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6">
                <a:lumMod val="60000"/>
                <a:lumOff val="40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84434B27-23A1-ED0D-2DE0-36C257F33A49}"/>
              </a:ext>
            </a:extLst>
          </p:cNvPr>
          <p:cNvSpPr/>
          <p:nvPr/>
        </p:nvSpPr>
        <p:spPr>
          <a:xfrm>
            <a:off x="220133" y="188147"/>
            <a:ext cx="11785600" cy="6277876"/>
          </a:xfrm>
          <a:prstGeom prst="rect">
            <a:avLst/>
          </a:prstGeom>
          <a:solidFill>
            <a:schemeClr val="bg1"/>
          </a:solidFill>
          <a:ln w="571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72ACAFC-513D-AD0C-A8AB-0A5CFDACD05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83047" y="5061414"/>
            <a:ext cx="1588820" cy="1404609"/>
          </a:xfrm>
          <a:prstGeom prst="rect">
            <a:avLst/>
          </a:prstGeom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63F40005-6791-D756-C19C-E56BDA5FB1F6}"/>
              </a:ext>
            </a:extLst>
          </p:cNvPr>
          <p:cNvSpPr txBox="1">
            <a:spLocks/>
          </p:cNvSpPr>
          <p:nvPr/>
        </p:nvSpPr>
        <p:spPr>
          <a:xfrm>
            <a:off x="568960" y="529874"/>
            <a:ext cx="11277600" cy="1647961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5400" b="1" dirty="0"/>
              <a:t>Hampshire Learning Disability Partnership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3D94E480-070F-BCC1-F619-D711F1FE35D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21750" y="2377796"/>
            <a:ext cx="2572019" cy="2273814"/>
          </a:xfrm>
          <a:prstGeom prst="rect">
            <a:avLst/>
          </a:prstGeom>
        </p:spPr>
      </p:pic>
      <p:sp>
        <p:nvSpPr>
          <p:cNvPr id="10" name="Title 1">
            <a:extLst>
              <a:ext uri="{FF2B5EF4-FFF2-40B4-BE49-F238E27FC236}">
                <a16:creationId xmlns:a16="http://schemas.microsoft.com/office/drawing/2014/main" id="{8096F7FF-5C59-6AA9-2731-B5B275EABBFD}"/>
              </a:ext>
            </a:extLst>
          </p:cNvPr>
          <p:cNvSpPr txBox="1">
            <a:spLocks/>
          </p:cNvSpPr>
          <p:nvPr/>
        </p:nvSpPr>
        <p:spPr>
          <a:xfrm>
            <a:off x="3164997" y="4928050"/>
            <a:ext cx="6085524" cy="1238081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77500" lnSpcReduction="2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b="1" dirty="0"/>
              <a:t>Updates from the </a:t>
            </a:r>
          </a:p>
          <a:p>
            <a:endParaRPr lang="en-GB" sz="700" b="1" dirty="0"/>
          </a:p>
          <a:p>
            <a:r>
              <a:rPr lang="en-GB" b="1" dirty="0"/>
              <a:t>Self-Advocates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863032E-EC6E-3DE3-55AC-4A1F7B3282D0}"/>
              </a:ext>
            </a:extLst>
          </p:cNvPr>
          <p:cNvSpPr txBox="1"/>
          <p:nvPr/>
        </p:nvSpPr>
        <p:spPr>
          <a:xfrm>
            <a:off x="10718213" y="346706"/>
            <a:ext cx="14169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Leon	</a:t>
            </a:r>
          </a:p>
        </p:txBody>
      </p:sp>
    </p:spTree>
    <p:extLst>
      <p:ext uri="{BB962C8B-B14F-4D97-AF65-F5344CB8AC3E}">
        <p14:creationId xmlns:p14="http://schemas.microsoft.com/office/powerpoint/2010/main" val="196473126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6">
                <a:lumMod val="60000"/>
                <a:lumOff val="40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4F3E8FF7-9EA9-74A1-3C38-10088832D917}"/>
              </a:ext>
            </a:extLst>
          </p:cNvPr>
          <p:cNvSpPr/>
          <p:nvPr/>
        </p:nvSpPr>
        <p:spPr>
          <a:xfrm>
            <a:off x="186267" y="236369"/>
            <a:ext cx="11785600" cy="6277876"/>
          </a:xfrm>
          <a:prstGeom prst="rect">
            <a:avLst/>
          </a:prstGeom>
          <a:solidFill>
            <a:schemeClr val="bg1"/>
          </a:solidFill>
          <a:ln w="571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72ACAFC-513D-AD0C-A8AB-0A5CFDACD05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83047" y="5061414"/>
            <a:ext cx="1588820" cy="1404609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975EDE8D-82CE-F874-067E-8FDADA13F291}"/>
              </a:ext>
            </a:extLst>
          </p:cNvPr>
          <p:cNvSpPr txBox="1"/>
          <p:nvPr/>
        </p:nvSpPr>
        <p:spPr>
          <a:xfrm>
            <a:off x="2521867" y="529633"/>
            <a:ext cx="933997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GB" sz="2800" b="1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Being Safe Staying Safe</a:t>
            </a:r>
            <a:r>
              <a:rPr lang="en-GB" sz="2200" dirty="0">
                <a:solidFill>
                  <a:srgbClr val="4F24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A4B0D3F-635A-57F4-D74C-9482BC71FFBF}"/>
              </a:ext>
            </a:extLst>
          </p:cNvPr>
          <p:cNvSpPr txBox="1"/>
          <p:nvPr/>
        </p:nvSpPr>
        <p:spPr>
          <a:xfrm>
            <a:off x="2320036" y="1243245"/>
            <a:ext cx="8965779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endParaRPr lang="en-GB" sz="2200" b="1" dirty="0">
              <a:solidFill>
                <a:srgbClr val="7030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200" dirty="0" err="1">
                <a:latin typeface="Arial" panose="020B0604020202020204" pitchFamily="34" charset="0"/>
                <a:cs typeface="Arial" panose="020B0604020202020204" pitchFamily="34" charset="0"/>
              </a:rPr>
              <a:t>Argenti</a:t>
            </a:r>
            <a:r>
              <a:rPr lang="en-GB" sz="2200" dirty="0">
                <a:latin typeface="Arial" panose="020B0604020202020204" pitchFamily="34" charset="0"/>
                <a:cs typeface="Arial" panose="020B0604020202020204" pitchFamily="34" charset="0"/>
              </a:rPr>
              <a:t> - Lee and Sue have attended our meetings regularly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200" dirty="0">
                <a:latin typeface="Arial" panose="020B0604020202020204" pitchFamily="34" charset="0"/>
                <a:cs typeface="Arial" panose="020B0604020202020204" pitchFamily="34" charset="0"/>
              </a:rPr>
              <a:t>We will be working with </a:t>
            </a:r>
            <a:r>
              <a:rPr lang="en-GB" sz="2200" dirty="0" err="1">
                <a:latin typeface="Arial" panose="020B0604020202020204" pitchFamily="34" charset="0"/>
                <a:cs typeface="Arial" panose="020B0604020202020204" pitchFamily="34" charset="0"/>
              </a:rPr>
              <a:t>Argenti</a:t>
            </a:r>
            <a:r>
              <a:rPr lang="en-GB" sz="2200" dirty="0">
                <a:latin typeface="Arial" panose="020B0604020202020204" pitchFamily="34" charset="0"/>
                <a:cs typeface="Arial" panose="020B0604020202020204" pitchFamily="34" charset="0"/>
              </a:rPr>
              <a:t> to test Alexa and help make some videos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200" dirty="0">
                <a:latin typeface="Arial" panose="020B0604020202020204" pitchFamily="34" charset="0"/>
                <a:cs typeface="Arial" panose="020B0604020202020204" pitchFamily="34" charset="0"/>
              </a:rPr>
              <a:t>Some of us have volunteered to be filmed using Alexa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200" dirty="0">
                <a:latin typeface="Arial" panose="020B0604020202020204" pitchFamily="34" charset="0"/>
                <a:cs typeface="Arial" panose="020B0604020202020204" pitchFamily="34" charset="0"/>
              </a:rPr>
              <a:t>We have talked about technology in our last two meetings            and what we use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Picture 6" descr="Safeguarding Alert">
            <a:extLst>
              <a:ext uri="{FF2B5EF4-FFF2-40B4-BE49-F238E27FC236}">
                <a16:creationId xmlns:a16="http://schemas.microsoft.com/office/drawing/2014/main" id="{63476E6A-8C5C-EED4-B18F-53287E439E9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6180" y="1117440"/>
            <a:ext cx="969087" cy="9690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4">
            <a:extLst>
              <a:ext uri="{FF2B5EF4-FFF2-40B4-BE49-F238E27FC236}">
                <a16:creationId xmlns:a16="http://schemas.microsoft.com/office/drawing/2014/main" id="{A9839E2C-C15D-304E-0E00-77730AD86B3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840" y="1886105"/>
            <a:ext cx="1200317" cy="4383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Walk">
            <a:extLst>
              <a:ext uri="{FF2B5EF4-FFF2-40B4-BE49-F238E27FC236}">
                <a16:creationId xmlns:a16="http://schemas.microsoft.com/office/drawing/2014/main" id="{58B65855-666D-B72F-EE2D-0484FACDB5A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9304" y="2581557"/>
            <a:ext cx="1098826" cy="10988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0" name="Picture 6" descr="Smoke Alarm">
            <a:extLst>
              <a:ext uri="{FF2B5EF4-FFF2-40B4-BE49-F238E27FC236}">
                <a16:creationId xmlns:a16="http://schemas.microsoft.com/office/drawing/2014/main" id="{B8C02586-DC1C-DB89-3F5A-5E5C41D1118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0290" y="5061414"/>
            <a:ext cx="952500" cy="952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2" name="Picture 8" descr="Alexa 1">
            <a:extLst>
              <a:ext uri="{FF2B5EF4-FFF2-40B4-BE49-F238E27FC236}">
                <a16:creationId xmlns:a16="http://schemas.microsoft.com/office/drawing/2014/main" id="{AFD25667-F79A-7211-4180-C63B08FEBE1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2586" y="3826068"/>
            <a:ext cx="952500" cy="952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708F92B9-F54D-F928-61C0-7F5E86AF680F}"/>
              </a:ext>
            </a:extLst>
          </p:cNvPr>
          <p:cNvSpPr txBox="1"/>
          <p:nvPr/>
        </p:nvSpPr>
        <p:spPr>
          <a:xfrm>
            <a:off x="10718213" y="346706"/>
            <a:ext cx="14169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Richard</a:t>
            </a:r>
          </a:p>
        </p:txBody>
      </p:sp>
    </p:spTree>
    <p:extLst>
      <p:ext uri="{BB962C8B-B14F-4D97-AF65-F5344CB8AC3E}">
        <p14:creationId xmlns:p14="http://schemas.microsoft.com/office/powerpoint/2010/main" val="315313674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6">
                <a:lumMod val="60000"/>
                <a:lumOff val="40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4F3E8FF7-9EA9-74A1-3C38-10088832D917}"/>
              </a:ext>
            </a:extLst>
          </p:cNvPr>
          <p:cNvSpPr/>
          <p:nvPr/>
        </p:nvSpPr>
        <p:spPr>
          <a:xfrm>
            <a:off x="186267" y="236369"/>
            <a:ext cx="11785600" cy="6277876"/>
          </a:xfrm>
          <a:prstGeom prst="rect">
            <a:avLst/>
          </a:prstGeom>
          <a:solidFill>
            <a:schemeClr val="bg1"/>
          </a:solidFill>
          <a:ln w="571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72ACAFC-513D-AD0C-A8AB-0A5CFDACD05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83047" y="5061414"/>
            <a:ext cx="1588820" cy="1404609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975EDE8D-82CE-F874-067E-8FDADA13F291}"/>
              </a:ext>
            </a:extLst>
          </p:cNvPr>
          <p:cNvSpPr txBox="1"/>
          <p:nvPr/>
        </p:nvSpPr>
        <p:spPr>
          <a:xfrm>
            <a:off x="2521867" y="529633"/>
            <a:ext cx="933997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GB" sz="2800" b="1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Being Safe Staying Safe</a:t>
            </a:r>
            <a:r>
              <a:rPr lang="en-GB" sz="2200" dirty="0">
                <a:solidFill>
                  <a:srgbClr val="4F24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A4B0D3F-635A-57F4-D74C-9482BC71FFBF}"/>
              </a:ext>
            </a:extLst>
          </p:cNvPr>
          <p:cNvSpPr txBox="1"/>
          <p:nvPr/>
        </p:nvSpPr>
        <p:spPr>
          <a:xfrm>
            <a:off x="2521867" y="1045806"/>
            <a:ext cx="8313672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endParaRPr lang="en-GB" sz="2200" b="1" dirty="0">
              <a:solidFill>
                <a:srgbClr val="7030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200" dirty="0">
                <a:latin typeface="Arial" panose="020B0604020202020204" pitchFamily="34" charset="0"/>
                <a:cs typeface="Arial" panose="020B0604020202020204" pitchFamily="34" charset="0"/>
              </a:rPr>
              <a:t>Forward plan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200" dirty="0">
                <a:latin typeface="Arial" panose="020B0604020202020204" pitchFamily="34" charset="0"/>
                <a:cs typeface="Arial" panose="020B0604020202020204" pitchFamily="34" charset="0"/>
              </a:rPr>
              <a:t>We want to make videos and work with partners to co-produce information and share the videos so people can learn about services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200" dirty="0">
                <a:latin typeface="Arial" panose="020B0604020202020204" pitchFamily="34" charset="0"/>
                <a:cs typeface="Arial" panose="020B0604020202020204" pitchFamily="34" charset="0"/>
              </a:rPr>
              <a:t>The survey will tell us what makes people feel safe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200" dirty="0">
                <a:latin typeface="Arial" panose="020B0604020202020204" pitchFamily="34" charset="0"/>
                <a:cs typeface="Arial" panose="020B0604020202020204" pitchFamily="34" charset="0"/>
              </a:rPr>
              <a:t>We want to work on the Safe Places Scheme more</a:t>
            </a:r>
          </a:p>
          <a:p>
            <a:endParaRPr lang="en-GB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4F24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 want to find ways to tell more people about how they can be safe by adding information to the website and making videos </a:t>
            </a:r>
          </a:p>
        </p:txBody>
      </p:sp>
      <p:pic>
        <p:nvPicPr>
          <p:cNvPr id="5" name="Picture 2" descr="Woman holding a questionnaire with the Not sure box ticked">
            <a:extLst>
              <a:ext uri="{FF2B5EF4-FFF2-40B4-BE49-F238E27FC236}">
                <a16:creationId xmlns:a16="http://schemas.microsoft.com/office/drawing/2014/main" id="{0E2F1958-643E-F828-DE26-8A777B0B16D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1996" y="1343759"/>
            <a:ext cx="969087" cy="9690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0" name="Picture 2" descr="You choose2">
            <a:extLst>
              <a:ext uri="{FF2B5EF4-FFF2-40B4-BE49-F238E27FC236}">
                <a16:creationId xmlns:a16="http://schemas.microsoft.com/office/drawing/2014/main" id="{9E8F916F-AB15-2162-F7F4-7608A0BF6F5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1996" y="2628900"/>
            <a:ext cx="1049020" cy="10490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Video filming">
            <a:extLst>
              <a:ext uri="{FF2B5EF4-FFF2-40B4-BE49-F238E27FC236}">
                <a16:creationId xmlns:a16="http://schemas.microsoft.com/office/drawing/2014/main" id="{01C3C618-C4A0-0155-A5D4-79A204DED75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7401" y="4177210"/>
            <a:ext cx="1056333" cy="10563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6757DC4C-99B5-70CF-EE81-38A461C9BBB6}"/>
              </a:ext>
            </a:extLst>
          </p:cNvPr>
          <p:cNvSpPr txBox="1"/>
          <p:nvPr/>
        </p:nvSpPr>
        <p:spPr>
          <a:xfrm>
            <a:off x="10718213" y="346706"/>
            <a:ext cx="14169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Richard</a:t>
            </a:r>
          </a:p>
        </p:txBody>
      </p:sp>
    </p:spTree>
    <p:extLst>
      <p:ext uri="{BB962C8B-B14F-4D97-AF65-F5344CB8AC3E}">
        <p14:creationId xmlns:p14="http://schemas.microsoft.com/office/powerpoint/2010/main" val="267055242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6">
                <a:lumMod val="60000"/>
                <a:lumOff val="40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8DEB1788-8A9B-2592-0D2D-3124FD0E7EC6}"/>
              </a:ext>
            </a:extLst>
          </p:cNvPr>
          <p:cNvGrpSpPr/>
          <p:nvPr/>
        </p:nvGrpSpPr>
        <p:grpSpPr>
          <a:xfrm>
            <a:off x="203200" y="224747"/>
            <a:ext cx="11785600" cy="6277876"/>
            <a:chOff x="220133" y="290062"/>
            <a:chExt cx="11785600" cy="6277876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4F3E8FF7-9EA9-74A1-3C38-10088832D917}"/>
                </a:ext>
              </a:extLst>
            </p:cNvPr>
            <p:cNvSpPr/>
            <p:nvPr/>
          </p:nvSpPr>
          <p:spPr>
            <a:xfrm>
              <a:off x="220133" y="290062"/>
              <a:ext cx="11785600" cy="6277876"/>
            </a:xfrm>
            <a:prstGeom prst="rect">
              <a:avLst/>
            </a:prstGeom>
            <a:solidFill>
              <a:schemeClr val="bg1"/>
            </a:solidFill>
            <a:ln w="57150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E72ACAFC-513D-AD0C-A8AB-0A5CFDACD05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0383047" y="5061414"/>
              <a:ext cx="1588820" cy="1404609"/>
            </a:xfrm>
            <a:prstGeom prst="rect">
              <a:avLst/>
            </a:prstGeom>
          </p:spPr>
        </p:pic>
      </p:grpSp>
      <p:sp>
        <p:nvSpPr>
          <p:cNvPr id="11" name="TextBox 10">
            <a:extLst>
              <a:ext uri="{FF2B5EF4-FFF2-40B4-BE49-F238E27FC236}">
                <a16:creationId xmlns:a16="http://schemas.microsoft.com/office/drawing/2014/main" id="{C8C45CCD-4EB5-CF9A-3432-9863979F766F}"/>
              </a:ext>
            </a:extLst>
          </p:cNvPr>
          <p:cNvSpPr txBox="1"/>
          <p:nvPr/>
        </p:nvSpPr>
        <p:spPr>
          <a:xfrm>
            <a:off x="1736004" y="347474"/>
            <a:ext cx="10156721" cy="557075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/>
            <a:r>
              <a:rPr lang="en-GB" sz="2600" b="1" dirty="0">
                <a:solidFill>
                  <a:srgbClr val="4F24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Other things we have done:</a:t>
            </a:r>
            <a:endParaRPr lang="en-GB" sz="2200" dirty="0">
              <a:solidFill>
                <a:srgbClr val="4F24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en-GB" sz="2200" dirty="0">
              <a:solidFill>
                <a:srgbClr val="4F24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en-GB" sz="2200" dirty="0">
              <a:solidFill>
                <a:srgbClr val="4F24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en-GB" sz="2200" dirty="0">
              <a:solidFill>
                <a:srgbClr val="4F24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4F24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 wanted to have a break in August – so there were no working groups in August</a:t>
            </a:r>
          </a:p>
          <a:p>
            <a:endParaRPr lang="en-GB" sz="2200" dirty="0">
              <a:solidFill>
                <a:srgbClr val="4F24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4F24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 had one special meeting all together to complete the survey design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endParaRPr lang="en-GB" sz="2200" dirty="0">
              <a:solidFill>
                <a:srgbClr val="4F24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4F24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 have been to events and promoted the Partnership in our groups           and let them know the survey is coming </a:t>
            </a:r>
          </a:p>
          <a:p>
            <a:pPr lvl="0"/>
            <a:endParaRPr lang="en-GB" sz="2200" dirty="0">
              <a:solidFill>
                <a:srgbClr val="4F24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4F24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 are sharing our website with people and using the website more </a:t>
            </a:r>
          </a:p>
          <a:p>
            <a:pPr lvl="0"/>
            <a:r>
              <a:rPr lang="en-GB" sz="2200" dirty="0">
                <a:solidFill>
                  <a:srgbClr val="4F24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ourselves </a:t>
            </a:r>
          </a:p>
          <a:p>
            <a:pPr lvl="0"/>
            <a:endParaRPr lang="en-GB" sz="2200" dirty="0">
              <a:solidFill>
                <a:srgbClr val="4F24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4F24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 now have four new self-advocates since the review</a:t>
            </a:r>
            <a:endParaRPr lang="en-GB" dirty="0">
              <a:solidFill>
                <a:srgbClr val="4F24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8" name="Picture 4" descr="Speak Up 3">
            <a:extLst>
              <a:ext uri="{FF2B5EF4-FFF2-40B4-BE49-F238E27FC236}">
                <a16:creationId xmlns:a16="http://schemas.microsoft.com/office/drawing/2014/main" id="{73E11C08-85CD-8DB2-6A59-4C2615BD29A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9583" y="2382910"/>
            <a:ext cx="1074158" cy="10741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EF1286AB-3742-B3F8-D77B-6A411DC8371A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24643" t="10635" r="30267" b="5716"/>
          <a:stretch/>
        </p:blipFill>
        <p:spPr>
          <a:xfrm>
            <a:off x="484326" y="4056679"/>
            <a:ext cx="993603" cy="1036872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BAA30E74-7042-A085-D72D-29FA888420E8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19196" t="58731" r="64643" b="18730"/>
          <a:stretch/>
        </p:blipFill>
        <p:spPr>
          <a:xfrm>
            <a:off x="322325" y="908777"/>
            <a:ext cx="1317604" cy="1033700"/>
          </a:xfrm>
          <a:prstGeom prst="rect">
            <a:avLst/>
          </a:prstGeom>
        </p:spPr>
      </p:pic>
      <p:pic>
        <p:nvPicPr>
          <p:cNvPr id="13" name="Picture 4" descr="Advocate Independent">
            <a:extLst>
              <a:ext uri="{FF2B5EF4-FFF2-40B4-BE49-F238E27FC236}">
                <a16:creationId xmlns:a16="http://schemas.microsoft.com/office/drawing/2014/main" id="{D548349B-4009-379B-93BC-90C8DDEB15A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429" y="5448208"/>
            <a:ext cx="952500" cy="952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FC695382-DF2E-0EE8-F973-09756F5FE368}"/>
              </a:ext>
            </a:extLst>
          </p:cNvPr>
          <p:cNvSpPr txBox="1"/>
          <p:nvPr/>
        </p:nvSpPr>
        <p:spPr>
          <a:xfrm>
            <a:off x="10718213" y="346706"/>
            <a:ext cx="14169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Arun</a:t>
            </a:r>
          </a:p>
        </p:txBody>
      </p:sp>
    </p:spTree>
    <p:extLst>
      <p:ext uri="{BB962C8B-B14F-4D97-AF65-F5344CB8AC3E}">
        <p14:creationId xmlns:p14="http://schemas.microsoft.com/office/powerpoint/2010/main" val="396240959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6">
                <a:lumMod val="60000"/>
                <a:lumOff val="40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8DEB1788-8A9B-2592-0D2D-3124FD0E7EC6}"/>
              </a:ext>
            </a:extLst>
          </p:cNvPr>
          <p:cNvGrpSpPr/>
          <p:nvPr/>
        </p:nvGrpSpPr>
        <p:grpSpPr>
          <a:xfrm>
            <a:off x="203200" y="233418"/>
            <a:ext cx="11785600" cy="6277876"/>
            <a:chOff x="220133" y="290062"/>
            <a:chExt cx="11785600" cy="6277876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4F3E8FF7-9EA9-74A1-3C38-10088832D917}"/>
                </a:ext>
              </a:extLst>
            </p:cNvPr>
            <p:cNvSpPr/>
            <p:nvPr/>
          </p:nvSpPr>
          <p:spPr>
            <a:xfrm>
              <a:off x="220133" y="290062"/>
              <a:ext cx="11785600" cy="6277876"/>
            </a:xfrm>
            <a:prstGeom prst="rect">
              <a:avLst/>
            </a:prstGeom>
            <a:solidFill>
              <a:schemeClr val="bg1"/>
            </a:solidFill>
            <a:ln w="57150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E72ACAFC-513D-AD0C-A8AB-0A5CFDACD05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0383047" y="5061414"/>
              <a:ext cx="1588820" cy="1404609"/>
            </a:xfrm>
            <a:prstGeom prst="rect">
              <a:avLst/>
            </a:prstGeom>
          </p:spPr>
        </p:pic>
      </p:grpSp>
      <p:sp>
        <p:nvSpPr>
          <p:cNvPr id="11" name="TextBox 10">
            <a:extLst>
              <a:ext uri="{FF2B5EF4-FFF2-40B4-BE49-F238E27FC236}">
                <a16:creationId xmlns:a16="http://schemas.microsoft.com/office/drawing/2014/main" id="{C8C45CCD-4EB5-CF9A-3432-9863979F766F}"/>
              </a:ext>
            </a:extLst>
          </p:cNvPr>
          <p:cNvSpPr txBox="1"/>
          <p:nvPr/>
        </p:nvSpPr>
        <p:spPr>
          <a:xfrm>
            <a:off x="2893299" y="626796"/>
            <a:ext cx="7827022" cy="48320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/>
            <a:r>
              <a:rPr lang="en-GB" sz="2600" b="1" dirty="0">
                <a:solidFill>
                  <a:srgbClr val="4F24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Some next steps:</a:t>
            </a:r>
          </a:p>
          <a:p>
            <a:pPr lvl="0"/>
            <a:endParaRPr lang="en-GB" sz="1800" b="1" dirty="0">
              <a:solidFill>
                <a:srgbClr val="4F24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en-GB" sz="2200" dirty="0">
              <a:solidFill>
                <a:srgbClr val="4F24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4F24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All Self-Advocates have worked on the survey together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endParaRPr lang="en-GB" sz="2200" dirty="0">
              <a:solidFill>
                <a:srgbClr val="4F24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4F24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Over the next few months all self-advocates will be visiting groups and services to promote the Partnership and get surveys done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endParaRPr lang="en-GB" sz="2200" dirty="0">
              <a:solidFill>
                <a:srgbClr val="4F24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4F24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answers on the surveys will show us what is important to people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endParaRPr lang="en-GB" sz="2200" dirty="0">
              <a:solidFill>
                <a:srgbClr val="4F24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4F24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Each working group will then know what they should focus on to make a difference for people </a:t>
            </a:r>
            <a:endParaRPr lang="en-GB" sz="1800" dirty="0">
              <a:solidFill>
                <a:srgbClr val="4F24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122" name="Picture 2" descr="Idea 3">
            <a:extLst>
              <a:ext uri="{FF2B5EF4-FFF2-40B4-BE49-F238E27FC236}">
                <a16:creationId xmlns:a16="http://schemas.microsoft.com/office/drawing/2014/main" id="{67174EDE-E244-6CB4-30BC-3ED6DE8577E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0165" y="556185"/>
            <a:ext cx="895145" cy="8951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4" descr="Talk in group 1">
            <a:extLst>
              <a:ext uri="{FF2B5EF4-FFF2-40B4-BE49-F238E27FC236}">
                <a16:creationId xmlns:a16="http://schemas.microsoft.com/office/drawing/2014/main" id="{4CF01FF1-1C4F-B74F-B034-0CEEA3AF7F6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7990" y="1967486"/>
            <a:ext cx="1059494" cy="10594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Questionnaire 1">
            <a:extLst>
              <a:ext uri="{FF2B5EF4-FFF2-40B4-BE49-F238E27FC236}">
                <a16:creationId xmlns:a16="http://schemas.microsoft.com/office/drawing/2014/main" id="{3F04C0DA-DD78-8E7A-110E-B29EDA52452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4125" y="4620610"/>
            <a:ext cx="1307224" cy="1307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Website">
            <a:extLst>
              <a:ext uri="{FF2B5EF4-FFF2-40B4-BE49-F238E27FC236}">
                <a16:creationId xmlns:a16="http://schemas.microsoft.com/office/drawing/2014/main" id="{DF6C8C21-8213-6944-EF57-1F5C7E0FA73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9420" y="3105478"/>
            <a:ext cx="1436633" cy="14366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7777E3AE-1C85-D862-215D-7DE908953458}"/>
              </a:ext>
            </a:extLst>
          </p:cNvPr>
          <p:cNvSpPr txBox="1"/>
          <p:nvPr/>
        </p:nvSpPr>
        <p:spPr>
          <a:xfrm>
            <a:off x="10718213" y="346706"/>
            <a:ext cx="14169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Arun</a:t>
            </a:r>
          </a:p>
        </p:txBody>
      </p:sp>
    </p:spTree>
    <p:extLst>
      <p:ext uri="{BB962C8B-B14F-4D97-AF65-F5344CB8AC3E}">
        <p14:creationId xmlns:p14="http://schemas.microsoft.com/office/powerpoint/2010/main" val="217821623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6">
                <a:lumMod val="60000"/>
                <a:lumOff val="40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4F3E8FF7-9EA9-74A1-3C38-10088832D917}"/>
              </a:ext>
            </a:extLst>
          </p:cNvPr>
          <p:cNvSpPr/>
          <p:nvPr/>
        </p:nvSpPr>
        <p:spPr>
          <a:xfrm>
            <a:off x="220133" y="290062"/>
            <a:ext cx="11785600" cy="6277876"/>
          </a:xfrm>
          <a:prstGeom prst="rect">
            <a:avLst/>
          </a:prstGeom>
          <a:solidFill>
            <a:schemeClr val="bg1"/>
          </a:solidFill>
          <a:ln w="571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72ACAFC-513D-AD0C-A8AB-0A5CFDACD05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83047" y="5061414"/>
            <a:ext cx="1588820" cy="1404609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3EF2D92F-13EA-3FE1-1F34-0FCFF08D6D56}"/>
              </a:ext>
            </a:extLst>
          </p:cNvPr>
          <p:cNvSpPr txBox="1"/>
          <p:nvPr/>
        </p:nvSpPr>
        <p:spPr>
          <a:xfrm>
            <a:off x="3215234" y="854885"/>
            <a:ext cx="5243640" cy="113877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/>
            <a:r>
              <a:rPr lang="en-GB" sz="2400" b="1" dirty="0">
                <a:solidFill>
                  <a:srgbClr val="4F24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the end of our presentation</a:t>
            </a:r>
            <a:endParaRPr lang="en-GB" sz="2400" dirty="0">
              <a:solidFill>
                <a:srgbClr val="4F24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en-GB" sz="2200" dirty="0">
              <a:solidFill>
                <a:srgbClr val="4F24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en-GB" sz="2200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8150435-E797-5876-815E-638238350CAA}"/>
              </a:ext>
            </a:extLst>
          </p:cNvPr>
          <p:cNvSpPr txBox="1"/>
          <p:nvPr/>
        </p:nvSpPr>
        <p:spPr>
          <a:xfrm>
            <a:off x="3215234" y="5061414"/>
            <a:ext cx="524363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/>
              <a:t>Thank you for listening</a:t>
            </a:r>
          </a:p>
        </p:txBody>
      </p:sp>
      <p:pic>
        <p:nvPicPr>
          <p:cNvPr id="3074" name="Picture 2" descr="Thank You 1">
            <a:extLst>
              <a:ext uri="{FF2B5EF4-FFF2-40B4-BE49-F238E27FC236}">
                <a16:creationId xmlns:a16="http://schemas.microsoft.com/office/drawing/2014/main" id="{7BBC5E2C-E49B-F25A-117F-2BAD2FC888D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3241" y="1796586"/>
            <a:ext cx="2746235" cy="27462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EF367C24-1840-69F2-E520-9D46D440160B}"/>
              </a:ext>
            </a:extLst>
          </p:cNvPr>
          <p:cNvSpPr txBox="1"/>
          <p:nvPr/>
        </p:nvSpPr>
        <p:spPr>
          <a:xfrm>
            <a:off x="10718213" y="346706"/>
            <a:ext cx="14169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Arun</a:t>
            </a:r>
          </a:p>
        </p:txBody>
      </p:sp>
    </p:spTree>
    <p:extLst>
      <p:ext uri="{BB962C8B-B14F-4D97-AF65-F5344CB8AC3E}">
        <p14:creationId xmlns:p14="http://schemas.microsoft.com/office/powerpoint/2010/main" val="13116337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6">
                <a:lumMod val="60000"/>
                <a:lumOff val="40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4F3E8FF7-9EA9-74A1-3C38-10088832D917}"/>
              </a:ext>
            </a:extLst>
          </p:cNvPr>
          <p:cNvSpPr/>
          <p:nvPr/>
        </p:nvSpPr>
        <p:spPr>
          <a:xfrm>
            <a:off x="203200" y="281468"/>
            <a:ext cx="11785600" cy="6277876"/>
          </a:xfrm>
          <a:prstGeom prst="rect">
            <a:avLst/>
          </a:prstGeom>
          <a:solidFill>
            <a:schemeClr val="bg1"/>
          </a:solidFill>
          <a:ln w="571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72ACAFC-513D-AD0C-A8AB-0A5CFDACD05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56047" y="5061414"/>
            <a:ext cx="1588820" cy="1404609"/>
          </a:xfrm>
          <a:prstGeom prst="rect">
            <a:avLst/>
          </a:prstGeom>
          <a:solidFill>
            <a:schemeClr val="bg1"/>
          </a:solidFill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12" name="Ink 11">
                <a:extLst>
                  <a:ext uri="{FF2B5EF4-FFF2-40B4-BE49-F238E27FC236}">
                    <a16:creationId xmlns:a16="http://schemas.microsoft.com/office/drawing/2014/main" id="{A0045EDF-8B8E-77FE-C0A4-C76E498DDD30}"/>
                  </a:ext>
                </a:extLst>
              </p14:cNvPr>
              <p14:cNvContentPartPr/>
              <p14:nvPr/>
            </p14:nvContentPartPr>
            <p14:xfrm>
              <a:off x="11342129" y="4296037"/>
              <a:ext cx="160560" cy="602280"/>
            </p14:xfrm>
          </p:contentPart>
        </mc:Choice>
        <mc:Fallback xmlns="">
          <p:pic>
            <p:nvPicPr>
              <p:cNvPr id="12" name="Ink 11">
                <a:extLst>
                  <a:ext uri="{FF2B5EF4-FFF2-40B4-BE49-F238E27FC236}">
                    <a16:creationId xmlns:a16="http://schemas.microsoft.com/office/drawing/2014/main" id="{A0045EDF-8B8E-77FE-C0A4-C76E498DDD30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1333129" y="4287037"/>
                <a:ext cx="178200" cy="6199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13" name="Ink 12">
                <a:extLst>
                  <a:ext uri="{FF2B5EF4-FFF2-40B4-BE49-F238E27FC236}">
                    <a16:creationId xmlns:a16="http://schemas.microsoft.com/office/drawing/2014/main" id="{7891DF79-1ED0-226B-C5C7-0026570017DB}"/>
                  </a:ext>
                </a:extLst>
              </p14:cNvPr>
              <p14:cNvContentPartPr/>
              <p14:nvPr/>
            </p14:nvContentPartPr>
            <p14:xfrm>
              <a:off x="6201689" y="2735077"/>
              <a:ext cx="360" cy="360"/>
            </p14:xfrm>
          </p:contentPart>
        </mc:Choice>
        <mc:Fallback xmlns="">
          <p:pic>
            <p:nvPicPr>
              <p:cNvPr id="13" name="Ink 12">
                <a:extLst>
                  <a:ext uri="{FF2B5EF4-FFF2-40B4-BE49-F238E27FC236}">
                    <a16:creationId xmlns:a16="http://schemas.microsoft.com/office/drawing/2014/main" id="{7891DF79-1ED0-226B-C5C7-0026570017DB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6166049" y="2699077"/>
                <a:ext cx="72000" cy="72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">
            <p14:nvContentPartPr>
              <p14:cNvPr id="14" name="Ink 13">
                <a:extLst>
                  <a:ext uri="{FF2B5EF4-FFF2-40B4-BE49-F238E27FC236}">
                    <a16:creationId xmlns:a16="http://schemas.microsoft.com/office/drawing/2014/main" id="{3BEF8F00-AABF-C7B6-68DB-9865574C3FA3}"/>
                  </a:ext>
                </a:extLst>
              </p14:cNvPr>
              <p14:cNvContentPartPr/>
              <p14:nvPr/>
            </p14:nvContentPartPr>
            <p14:xfrm>
              <a:off x="11118209" y="4374157"/>
              <a:ext cx="423000" cy="659880"/>
            </p14:xfrm>
          </p:contentPart>
        </mc:Choice>
        <mc:Fallback xmlns="">
          <p:pic>
            <p:nvPicPr>
              <p:cNvPr id="14" name="Ink 13">
                <a:extLst>
                  <a:ext uri="{FF2B5EF4-FFF2-40B4-BE49-F238E27FC236}">
                    <a16:creationId xmlns:a16="http://schemas.microsoft.com/office/drawing/2014/main" id="{3BEF8F00-AABF-C7B6-68DB-9865574C3FA3}"/>
                  </a:ext>
                </a:extLst>
              </p:cNvPr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11082569" y="4338517"/>
                <a:ext cx="494640" cy="731520"/>
              </a:xfrm>
              <a:prstGeom prst="rect">
                <a:avLst/>
              </a:prstGeom>
            </p:spPr>
          </p:pic>
        </mc:Fallback>
      </mc:AlternateContent>
      <p:grpSp>
        <p:nvGrpSpPr>
          <p:cNvPr id="17" name="Group 16">
            <a:extLst>
              <a:ext uri="{FF2B5EF4-FFF2-40B4-BE49-F238E27FC236}">
                <a16:creationId xmlns:a16="http://schemas.microsoft.com/office/drawing/2014/main" id="{8B6BE375-512E-0E8D-4132-697AE7ED8E16}"/>
              </a:ext>
            </a:extLst>
          </p:cNvPr>
          <p:cNvGrpSpPr/>
          <p:nvPr/>
        </p:nvGrpSpPr>
        <p:grpSpPr>
          <a:xfrm>
            <a:off x="10384403" y="5263607"/>
            <a:ext cx="159120" cy="119520"/>
            <a:chOff x="10384403" y="5263607"/>
            <a:chExt cx="159120" cy="11952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0">
              <p14:nvContentPartPr>
                <p14:cNvPr id="15" name="Ink 14">
                  <a:extLst>
                    <a:ext uri="{FF2B5EF4-FFF2-40B4-BE49-F238E27FC236}">
                      <a16:creationId xmlns:a16="http://schemas.microsoft.com/office/drawing/2014/main" id="{02EB4F46-7686-4B7C-31E6-A9E5F6BAC32B}"/>
                    </a:ext>
                  </a:extLst>
                </p14:cNvPr>
                <p14:cNvContentPartPr/>
                <p14:nvPr/>
              </p14:nvContentPartPr>
              <p14:xfrm>
                <a:off x="10543163" y="5382767"/>
                <a:ext cx="360" cy="360"/>
              </p14:xfrm>
            </p:contentPart>
          </mc:Choice>
          <mc:Fallback xmlns="">
            <p:pic>
              <p:nvPicPr>
                <p:cNvPr id="15" name="Ink 14">
                  <a:extLst>
                    <a:ext uri="{FF2B5EF4-FFF2-40B4-BE49-F238E27FC236}">
                      <a16:creationId xmlns:a16="http://schemas.microsoft.com/office/drawing/2014/main" id="{02EB4F46-7686-4B7C-31E6-A9E5F6BAC32B}"/>
                    </a:ext>
                  </a:extLst>
                </p:cNvPr>
                <p:cNvPicPr/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>
                  <a:off x="10507163" y="5347127"/>
                  <a:ext cx="72000" cy="72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1">
              <p14:nvContentPartPr>
                <p14:cNvPr id="16" name="Ink 15">
                  <a:extLst>
                    <a:ext uri="{FF2B5EF4-FFF2-40B4-BE49-F238E27FC236}">
                      <a16:creationId xmlns:a16="http://schemas.microsoft.com/office/drawing/2014/main" id="{7F0A5B20-12EC-F48A-BC15-83B33351D7BC}"/>
                    </a:ext>
                  </a:extLst>
                </p14:cNvPr>
                <p14:cNvContentPartPr/>
                <p14:nvPr/>
              </p14:nvContentPartPr>
              <p14:xfrm>
                <a:off x="10384403" y="5263607"/>
                <a:ext cx="360" cy="360"/>
              </p14:xfrm>
            </p:contentPart>
          </mc:Choice>
          <mc:Fallback xmlns="">
            <p:pic>
              <p:nvPicPr>
                <p:cNvPr id="16" name="Ink 15">
                  <a:extLst>
                    <a:ext uri="{FF2B5EF4-FFF2-40B4-BE49-F238E27FC236}">
                      <a16:creationId xmlns:a16="http://schemas.microsoft.com/office/drawing/2014/main" id="{7F0A5B20-12EC-F48A-BC15-83B33351D7BC}"/>
                    </a:ext>
                  </a:extLst>
                </p:cNvPr>
                <p:cNvPicPr/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>
                  <a:off x="10348763" y="5227967"/>
                  <a:ext cx="72000" cy="72000"/>
                </a:xfrm>
                <a:prstGeom prst="rect">
                  <a:avLst/>
                </a:prstGeom>
              </p:spPr>
            </p:pic>
          </mc:Fallback>
        </mc:AlternateContent>
      </p:grpSp>
      <p:sp>
        <p:nvSpPr>
          <p:cNvPr id="19" name="TextBox 18">
            <a:extLst>
              <a:ext uri="{FF2B5EF4-FFF2-40B4-BE49-F238E27FC236}">
                <a16:creationId xmlns:a16="http://schemas.microsoft.com/office/drawing/2014/main" id="{7A2A59E5-D594-C32B-2395-8364DB202A13}"/>
              </a:ext>
            </a:extLst>
          </p:cNvPr>
          <p:cNvSpPr txBox="1"/>
          <p:nvPr/>
        </p:nvSpPr>
        <p:spPr>
          <a:xfrm>
            <a:off x="3894976" y="783709"/>
            <a:ext cx="6762235" cy="477053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/>
            <a:r>
              <a:rPr lang="en-GB" sz="2200" b="1" dirty="0">
                <a:solidFill>
                  <a:srgbClr val="4F24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There are six working groups </a:t>
            </a:r>
          </a:p>
          <a:p>
            <a:pPr lvl="0"/>
            <a:endParaRPr lang="en-GB" sz="2200" b="1" dirty="0">
              <a:solidFill>
                <a:srgbClr val="4F24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en-GB" sz="2200" b="1" dirty="0">
                <a:solidFill>
                  <a:srgbClr val="4F24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 are going to give updates on these 4</a:t>
            </a:r>
          </a:p>
          <a:p>
            <a:pPr lvl="0"/>
            <a:endParaRPr lang="en-GB" sz="2200" b="1" dirty="0">
              <a:solidFill>
                <a:srgbClr val="4F24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en-GB" sz="2200" b="1" dirty="0">
                <a:solidFill>
                  <a:srgbClr val="4F24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lvl="0"/>
            <a:endParaRPr lang="en-GB" sz="2200" b="1" dirty="0">
              <a:solidFill>
                <a:srgbClr val="4F24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GB" sz="2200" b="1" dirty="0">
                <a:solidFill>
                  <a:srgbClr val="4F24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Adult Social Care – the Right Support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endParaRPr lang="en-GB" sz="2200" b="1" dirty="0">
              <a:solidFill>
                <a:srgbClr val="4F24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GB" sz="2200" b="1" dirty="0">
                <a:solidFill>
                  <a:srgbClr val="4F24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Communications 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endParaRPr lang="en-GB" sz="2200" b="1" dirty="0">
              <a:solidFill>
                <a:srgbClr val="4F24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GB" sz="2200" b="1" dirty="0">
                <a:solidFill>
                  <a:srgbClr val="4F24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Health and Wellbeing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endParaRPr lang="en-GB" sz="2200" b="1" dirty="0">
              <a:solidFill>
                <a:srgbClr val="4F24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GB" sz="2200" b="1" dirty="0">
                <a:solidFill>
                  <a:srgbClr val="4F24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Being Safe, Staying Safe</a:t>
            </a:r>
            <a:endParaRPr lang="en-GB" sz="2200" dirty="0">
              <a:solidFill>
                <a:srgbClr val="4F24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en-GB" dirty="0"/>
          </a:p>
        </p:txBody>
      </p:sp>
      <p:pic>
        <p:nvPicPr>
          <p:cNvPr id="1032" name="Picture 8" descr="Zahra 6">
            <a:extLst>
              <a:ext uri="{FF2B5EF4-FFF2-40B4-BE49-F238E27FC236}">
                <a16:creationId xmlns:a16="http://schemas.microsoft.com/office/drawing/2014/main" id="{895A55C1-3E01-C7E0-9465-6ABBDACA36C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6782" y="1515406"/>
            <a:ext cx="1905000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Thumbs Up 3">
            <a:extLst>
              <a:ext uri="{FF2B5EF4-FFF2-40B4-BE49-F238E27FC236}">
                <a16:creationId xmlns:a16="http://schemas.microsoft.com/office/drawing/2014/main" id="{08C10C4B-EC9F-D321-FBA3-6400D479D6C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755" y="2467906"/>
            <a:ext cx="2687364" cy="26873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B7D9E2C2-F725-86CA-E333-D485CECB991E}"/>
              </a:ext>
            </a:extLst>
          </p:cNvPr>
          <p:cNvSpPr txBox="1"/>
          <p:nvPr/>
        </p:nvSpPr>
        <p:spPr>
          <a:xfrm>
            <a:off x="10718213" y="346706"/>
            <a:ext cx="14169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Leon</a:t>
            </a:r>
          </a:p>
        </p:txBody>
      </p:sp>
    </p:spTree>
    <p:extLst>
      <p:ext uri="{BB962C8B-B14F-4D97-AF65-F5344CB8AC3E}">
        <p14:creationId xmlns:p14="http://schemas.microsoft.com/office/powerpoint/2010/main" val="33356909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6">
                <a:lumMod val="60000"/>
                <a:lumOff val="40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4F3E8FF7-9EA9-74A1-3C38-10088832D917}"/>
              </a:ext>
            </a:extLst>
          </p:cNvPr>
          <p:cNvSpPr/>
          <p:nvPr/>
        </p:nvSpPr>
        <p:spPr>
          <a:xfrm>
            <a:off x="220133" y="290062"/>
            <a:ext cx="11785600" cy="6277876"/>
          </a:xfrm>
          <a:prstGeom prst="rect">
            <a:avLst/>
          </a:prstGeom>
          <a:solidFill>
            <a:schemeClr val="bg1"/>
          </a:solidFill>
          <a:ln w="571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72ACAFC-513D-AD0C-A8AB-0A5CFDACD05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83047" y="5061414"/>
            <a:ext cx="1588820" cy="1404609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975EDE8D-82CE-F874-067E-8FDADA13F291}"/>
              </a:ext>
            </a:extLst>
          </p:cNvPr>
          <p:cNvSpPr txBox="1"/>
          <p:nvPr/>
        </p:nvSpPr>
        <p:spPr>
          <a:xfrm>
            <a:off x="2315395" y="531372"/>
            <a:ext cx="8862062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GB" sz="2800" b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Adult Social Care Working Group</a:t>
            </a:r>
          </a:p>
          <a:p>
            <a:pPr lvl="0"/>
            <a:endParaRPr lang="en-GB" sz="2200" b="1" dirty="0">
              <a:solidFill>
                <a:srgbClr val="4F24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4F24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Service Manager came to our July meeting and we asked 6 questions we had chosen. 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200" dirty="0">
              <a:solidFill>
                <a:srgbClr val="4F24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4F24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meeting was very good and questions answered thoroughly and clearly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200" dirty="0">
              <a:solidFill>
                <a:srgbClr val="4F24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4F24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 want to talk and find ways to help make communication better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200" dirty="0">
              <a:solidFill>
                <a:srgbClr val="4F24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4F24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 have been invited to attend the Learning Disability Team staff roadshow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200" dirty="0">
              <a:solidFill>
                <a:srgbClr val="4F24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4F24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 talk our experiences and ideas for Adult Social Care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4F24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 are making a video as well of our views 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8D8DAE8-950E-C708-1B55-6C9FE9AEB43E}"/>
              </a:ext>
            </a:extLst>
          </p:cNvPr>
          <p:cNvSpPr txBox="1"/>
          <p:nvPr/>
        </p:nvSpPr>
        <p:spPr>
          <a:xfrm>
            <a:off x="10718213" y="346706"/>
            <a:ext cx="14169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Fahmina</a:t>
            </a:r>
          </a:p>
        </p:txBody>
      </p:sp>
      <p:pic>
        <p:nvPicPr>
          <p:cNvPr id="3" name="Picture 6" descr="NHS Manager pointing at name bag">
            <a:extLst>
              <a:ext uri="{FF2B5EF4-FFF2-40B4-BE49-F238E27FC236}">
                <a16:creationId xmlns:a16="http://schemas.microsoft.com/office/drawing/2014/main" id="{3FB40DD2-9864-EADC-8150-00BA03D1A2B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3563" y="1098826"/>
            <a:ext cx="1552356" cy="15523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Clipboard Good">
            <a:extLst>
              <a:ext uri="{FF2B5EF4-FFF2-40B4-BE49-F238E27FC236}">
                <a16:creationId xmlns:a16="http://schemas.microsoft.com/office/drawing/2014/main" id="{A4770E9A-719A-00D8-A740-96A8D4979DD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9468" y="2909673"/>
            <a:ext cx="1100546" cy="11005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Phase One">
            <a:extLst>
              <a:ext uri="{FF2B5EF4-FFF2-40B4-BE49-F238E27FC236}">
                <a16:creationId xmlns:a16="http://schemas.microsoft.com/office/drawing/2014/main" id="{3E90FCC1-8B52-4FCB-B771-DA52AFE380D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0843" y="4475915"/>
            <a:ext cx="1425076" cy="14250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828191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6">
                <a:lumMod val="60000"/>
                <a:lumOff val="40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4F3E8FF7-9EA9-74A1-3C38-10088832D917}"/>
              </a:ext>
            </a:extLst>
          </p:cNvPr>
          <p:cNvSpPr/>
          <p:nvPr/>
        </p:nvSpPr>
        <p:spPr>
          <a:xfrm>
            <a:off x="220133" y="290062"/>
            <a:ext cx="11785600" cy="6277876"/>
          </a:xfrm>
          <a:prstGeom prst="rect">
            <a:avLst/>
          </a:prstGeom>
          <a:solidFill>
            <a:schemeClr val="bg1"/>
          </a:solidFill>
          <a:ln w="571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72ACAFC-513D-AD0C-A8AB-0A5CFDACD05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83047" y="5061414"/>
            <a:ext cx="1588820" cy="1404609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975EDE8D-82CE-F874-067E-8FDADA13F291}"/>
              </a:ext>
            </a:extLst>
          </p:cNvPr>
          <p:cNvSpPr txBox="1"/>
          <p:nvPr/>
        </p:nvSpPr>
        <p:spPr>
          <a:xfrm>
            <a:off x="2367122" y="1088264"/>
            <a:ext cx="9179610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GB" sz="1800" dirty="0">
                <a:solidFill>
                  <a:srgbClr val="4F24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200" b="1" dirty="0">
                <a:solidFill>
                  <a:srgbClr val="4F24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Forward Plan 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endParaRPr lang="en-GB" sz="2200" dirty="0">
              <a:solidFill>
                <a:srgbClr val="4F24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>
              <a:buFont typeface="Arial" panose="020B0604020202020204" pitchFamily="34" charset="0"/>
              <a:buChar char="•"/>
            </a:pPr>
            <a:endParaRPr lang="en-GB" sz="2200" dirty="0">
              <a:solidFill>
                <a:srgbClr val="4F24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4F24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 want to help and improve ways of communication with Adult Social Care 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endParaRPr lang="en-GB" sz="2200" dirty="0">
              <a:solidFill>
                <a:srgbClr val="4F24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4F24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 want to look at good examples in other areas to learn from  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endParaRPr lang="en-GB" sz="2200" dirty="0">
              <a:solidFill>
                <a:srgbClr val="4F24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4F24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 will keep bringing issues we hear of in our groups to this group 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endParaRPr lang="en-GB" sz="2200" dirty="0">
              <a:solidFill>
                <a:srgbClr val="4F24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4F24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 have ideas that we want to work on together 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4F24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 example making one page profiles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endParaRPr lang="en-GB" sz="2200" dirty="0">
              <a:solidFill>
                <a:srgbClr val="4F24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4F24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 will look at survey responses to guide our work in 2024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CCCE9D7-A5DD-C475-096B-8E0C54ACEEFA}"/>
              </a:ext>
            </a:extLst>
          </p:cNvPr>
          <p:cNvSpPr txBox="1"/>
          <p:nvPr/>
        </p:nvSpPr>
        <p:spPr>
          <a:xfrm>
            <a:off x="394138" y="504497"/>
            <a:ext cx="30704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GB" sz="1800" b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Adult Social Care Group</a:t>
            </a:r>
          </a:p>
        </p:txBody>
      </p:sp>
      <p:pic>
        <p:nvPicPr>
          <p:cNvPr id="2052" name="Picture 4" descr="Advocacy Self 1">
            <a:extLst>
              <a:ext uri="{FF2B5EF4-FFF2-40B4-BE49-F238E27FC236}">
                <a16:creationId xmlns:a16="http://schemas.microsoft.com/office/drawing/2014/main" id="{0D5243DC-59A5-935C-6C3F-CB6268D718E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5268" y="4176228"/>
            <a:ext cx="1556658" cy="15566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CF696E60-A9AB-9802-BB74-96F1E53B1B61}"/>
              </a:ext>
            </a:extLst>
          </p:cNvPr>
          <p:cNvSpPr txBox="1"/>
          <p:nvPr/>
        </p:nvSpPr>
        <p:spPr>
          <a:xfrm>
            <a:off x="10775004" y="319831"/>
            <a:ext cx="14169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Fahmina</a:t>
            </a:r>
          </a:p>
        </p:txBody>
      </p:sp>
    </p:spTree>
    <p:extLst>
      <p:ext uri="{BB962C8B-B14F-4D97-AF65-F5344CB8AC3E}">
        <p14:creationId xmlns:p14="http://schemas.microsoft.com/office/powerpoint/2010/main" val="724414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6">
                <a:lumMod val="60000"/>
                <a:lumOff val="40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4F3E8FF7-9EA9-74A1-3C38-10088832D917}"/>
              </a:ext>
            </a:extLst>
          </p:cNvPr>
          <p:cNvSpPr/>
          <p:nvPr/>
        </p:nvSpPr>
        <p:spPr>
          <a:xfrm>
            <a:off x="220133" y="225466"/>
            <a:ext cx="11785600" cy="6277876"/>
          </a:xfrm>
          <a:prstGeom prst="rect">
            <a:avLst/>
          </a:prstGeom>
          <a:solidFill>
            <a:schemeClr val="bg1"/>
          </a:solidFill>
          <a:ln w="571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72ACAFC-513D-AD0C-A8AB-0A5CFDACD05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83047" y="5061414"/>
            <a:ext cx="1588820" cy="1404609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10" name="Ink 9">
                <a:extLst>
                  <a:ext uri="{FF2B5EF4-FFF2-40B4-BE49-F238E27FC236}">
                    <a16:creationId xmlns:a16="http://schemas.microsoft.com/office/drawing/2014/main" id="{49D0C45B-29C2-B71F-161E-F2D55800F2F2}"/>
                  </a:ext>
                </a:extLst>
              </p14:cNvPr>
              <p14:cNvContentPartPr/>
              <p14:nvPr/>
            </p14:nvContentPartPr>
            <p14:xfrm>
              <a:off x="5096723" y="4882007"/>
              <a:ext cx="360" cy="360"/>
            </p14:xfrm>
          </p:contentPart>
        </mc:Choice>
        <mc:Fallback xmlns="">
          <p:pic>
            <p:nvPicPr>
              <p:cNvPr id="10" name="Ink 9">
                <a:extLst>
                  <a:ext uri="{FF2B5EF4-FFF2-40B4-BE49-F238E27FC236}">
                    <a16:creationId xmlns:a16="http://schemas.microsoft.com/office/drawing/2014/main" id="{49D0C45B-29C2-B71F-161E-F2D55800F2F2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060723" y="4846007"/>
                <a:ext cx="72000" cy="72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11" name="Ink 10">
                <a:extLst>
                  <a:ext uri="{FF2B5EF4-FFF2-40B4-BE49-F238E27FC236}">
                    <a16:creationId xmlns:a16="http://schemas.microsoft.com/office/drawing/2014/main" id="{527BCBA6-1916-A26D-A04E-28959AEB29C4}"/>
                  </a:ext>
                </a:extLst>
              </p14:cNvPr>
              <p14:cNvContentPartPr/>
              <p14:nvPr/>
            </p14:nvContentPartPr>
            <p14:xfrm>
              <a:off x="4285643" y="819047"/>
              <a:ext cx="360" cy="360"/>
            </p14:xfrm>
          </p:contentPart>
        </mc:Choice>
        <mc:Fallback xmlns="">
          <p:pic>
            <p:nvPicPr>
              <p:cNvPr id="11" name="Ink 10">
                <a:extLst>
                  <a:ext uri="{FF2B5EF4-FFF2-40B4-BE49-F238E27FC236}">
                    <a16:creationId xmlns:a16="http://schemas.microsoft.com/office/drawing/2014/main" id="{527BCBA6-1916-A26D-A04E-28959AEB29C4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250003" y="783047"/>
                <a:ext cx="72000" cy="72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12" name="Ink 11">
                <a:extLst>
                  <a:ext uri="{FF2B5EF4-FFF2-40B4-BE49-F238E27FC236}">
                    <a16:creationId xmlns:a16="http://schemas.microsoft.com/office/drawing/2014/main" id="{3549603F-68C1-03E5-9A6E-8B04BB38B79C}"/>
                  </a:ext>
                </a:extLst>
              </p14:cNvPr>
              <p14:cNvContentPartPr/>
              <p14:nvPr/>
            </p14:nvContentPartPr>
            <p14:xfrm>
              <a:off x="4595963" y="1216127"/>
              <a:ext cx="360" cy="360"/>
            </p14:xfrm>
          </p:contentPart>
        </mc:Choice>
        <mc:Fallback xmlns="">
          <p:pic>
            <p:nvPicPr>
              <p:cNvPr id="12" name="Ink 11">
                <a:extLst>
                  <a:ext uri="{FF2B5EF4-FFF2-40B4-BE49-F238E27FC236}">
                    <a16:creationId xmlns:a16="http://schemas.microsoft.com/office/drawing/2014/main" id="{3549603F-68C1-03E5-9A6E-8B04BB38B79C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559963" y="1180127"/>
                <a:ext cx="72000" cy="72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13" name="Ink 12">
                <a:extLst>
                  <a:ext uri="{FF2B5EF4-FFF2-40B4-BE49-F238E27FC236}">
                    <a16:creationId xmlns:a16="http://schemas.microsoft.com/office/drawing/2014/main" id="{565940F3-FED2-49D1-615E-A5475B6AD176}"/>
                  </a:ext>
                </a:extLst>
              </p14:cNvPr>
              <p14:cNvContentPartPr/>
              <p14:nvPr/>
            </p14:nvContentPartPr>
            <p14:xfrm>
              <a:off x="6098243" y="1128647"/>
              <a:ext cx="360" cy="360"/>
            </p14:xfrm>
          </p:contentPart>
        </mc:Choice>
        <mc:Fallback xmlns="">
          <p:pic>
            <p:nvPicPr>
              <p:cNvPr id="13" name="Ink 12">
                <a:extLst>
                  <a:ext uri="{FF2B5EF4-FFF2-40B4-BE49-F238E27FC236}">
                    <a16:creationId xmlns:a16="http://schemas.microsoft.com/office/drawing/2014/main" id="{565940F3-FED2-49D1-615E-A5475B6AD176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062603" y="1092647"/>
                <a:ext cx="72000" cy="72000"/>
              </a:xfrm>
              <a:prstGeom prst="rect">
                <a:avLst/>
              </a:prstGeom>
            </p:spPr>
          </p:pic>
        </mc:Fallback>
      </mc:AlternateContent>
      <p:sp>
        <p:nvSpPr>
          <p:cNvPr id="3" name="TextBox 2">
            <a:extLst>
              <a:ext uri="{FF2B5EF4-FFF2-40B4-BE49-F238E27FC236}">
                <a16:creationId xmlns:a16="http://schemas.microsoft.com/office/drawing/2014/main" id="{82DECA38-545B-1196-F3A5-698D17FF2F88}"/>
              </a:ext>
            </a:extLst>
          </p:cNvPr>
          <p:cNvSpPr txBox="1"/>
          <p:nvPr/>
        </p:nvSpPr>
        <p:spPr>
          <a:xfrm>
            <a:off x="2322377" y="320456"/>
            <a:ext cx="9216480" cy="15388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Communications Group</a:t>
            </a:r>
          </a:p>
          <a:p>
            <a:endParaRPr lang="en-GB" sz="2200" b="1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4F24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group looks at the website and we have been asking for feedback from other groups. This is a quote from some </a:t>
            </a:r>
            <a:r>
              <a:rPr lang="en-GB" sz="2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feedback</a:t>
            </a:r>
            <a:r>
              <a:rPr lang="en-GB" sz="2200" dirty="0">
                <a:solidFill>
                  <a:srgbClr val="4F24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22C8347-6ED2-B31F-64C2-CD605C635148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l="4416" t="8712" r="9917" b="9659"/>
          <a:stretch/>
        </p:blipFill>
        <p:spPr>
          <a:xfrm>
            <a:off x="426058" y="912330"/>
            <a:ext cx="1766843" cy="947009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0168D1E2-3A2D-7D27-7421-42EA194E636A}"/>
              </a:ext>
            </a:extLst>
          </p:cNvPr>
          <p:cNvSpPr txBox="1"/>
          <p:nvPr/>
        </p:nvSpPr>
        <p:spPr>
          <a:xfrm>
            <a:off x="10718213" y="346706"/>
            <a:ext cx="14169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Tanya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1F0EB62-7666-C21D-2836-5755F187DB24}"/>
              </a:ext>
            </a:extLst>
          </p:cNvPr>
          <p:cNvSpPr txBox="1"/>
          <p:nvPr/>
        </p:nvSpPr>
        <p:spPr>
          <a:xfrm>
            <a:off x="591522" y="2059809"/>
            <a:ext cx="10764456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In one of our recent sessions, we had a look at the new Partnership website; here is the feedback:</a:t>
            </a:r>
          </a:p>
          <a:p>
            <a:r>
              <a:rPr lang="en-GB" sz="16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 </a:t>
            </a:r>
          </a:p>
          <a:p>
            <a:pPr marL="342900" lvl="0" indent="-342900">
              <a:buFont typeface="Symbol" panose="05050102010706020507" pitchFamily="18" charset="2"/>
              <a:buChar char=""/>
            </a:pPr>
            <a:r>
              <a:rPr lang="en-GB" sz="16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The group were very pleased with it:</a:t>
            </a:r>
            <a:endParaRPr lang="en-GB" sz="16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914400"/>
            <a:r>
              <a:rPr lang="en-GB" sz="1600" i="1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‘It’s impressive’</a:t>
            </a:r>
            <a:endParaRPr lang="en-GB" sz="16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914400"/>
            <a:r>
              <a:rPr lang="en-GB" sz="1600" i="1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‘It’s good it helps people who don’t read or understand things well, it helps</a:t>
            </a:r>
            <a:r>
              <a:rPr lang="en-GB" sz="16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GB" sz="1600" i="1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them’</a:t>
            </a:r>
            <a:r>
              <a:rPr lang="en-GB" sz="16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.</a:t>
            </a:r>
          </a:p>
          <a:p>
            <a:pPr marL="457200"/>
            <a:r>
              <a:rPr lang="en-GB" sz="16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 </a:t>
            </a:r>
          </a:p>
          <a:p>
            <a:pPr marL="342900" lvl="0" indent="-342900">
              <a:buFont typeface="Symbol" panose="05050102010706020507" pitchFamily="18" charset="2"/>
              <a:buChar char=""/>
            </a:pPr>
            <a:r>
              <a:rPr lang="en-GB" sz="16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The features that got a </a:t>
            </a:r>
            <a:r>
              <a:rPr lang="en-GB" sz="1600" i="1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‘Wow’</a:t>
            </a:r>
            <a:r>
              <a:rPr lang="en-GB" sz="16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or </a:t>
            </a:r>
            <a:r>
              <a:rPr lang="en-GB" sz="1600" i="1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‘I love that’</a:t>
            </a:r>
            <a:r>
              <a:rPr lang="en-GB" sz="16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were that there was an audio button to read the text, and the video guide.</a:t>
            </a:r>
            <a:endParaRPr lang="en-GB" sz="16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457200"/>
            <a:r>
              <a:rPr lang="en-GB" sz="16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 </a:t>
            </a:r>
          </a:p>
          <a:p>
            <a:pPr marL="342900" lvl="0" indent="-342900">
              <a:buFont typeface="Symbol" panose="05050102010706020507" pitchFamily="18" charset="2"/>
              <a:buChar char=""/>
            </a:pPr>
            <a:r>
              <a:rPr lang="en-GB" sz="16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Many liked that you could change the size of the font as this is something several expressed have difficulty with elsewhere.  </a:t>
            </a:r>
            <a:endParaRPr lang="en-GB" sz="16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457200"/>
            <a:r>
              <a:rPr lang="en-GB" sz="16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 </a:t>
            </a:r>
          </a:p>
          <a:p>
            <a:pPr marL="342900" lvl="0" indent="-342900">
              <a:buFont typeface="Symbol" panose="05050102010706020507" pitchFamily="18" charset="2"/>
              <a:buChar char=""/>
            </a:pPr>
            <a:r>
              <a:rPr lang="en-GB" sz="16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They also liked the function to change the colour of the background, with blue being very popular and much easier to read.</a:t>
            </a:r>
            <a:endParaRPr lang="en-GB" sz="16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457200"/>
            <a:r>
              <a:rPr lang="en-GB" sz="16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 </a:t>
            </a:r>
          </a:p>
          <a:p>
            <a:pPr marL="342900" lvl="0" indent="-342900">
              <a:buFont typeface="Symbol" panose="05050102010706020507" pitchFamily="18" charset="2"/>
              <a:buChar char=""/>
            </a:pPr>
            <a:r>
              <a:rPr lang="en-GB" sz="16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Asked if there was anything that could be improved, the only comment was not to make any future changes to it too</a:t>
            </a:r>
          </a:p>
          <a:p>
            <a:pPr lvl="0"/>
            <a:r>
              <a:rPr lang="en-GB" sz="16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      complicated.</a:t>
            </a:r>
            <a:endParaRPr lang="en-GB" sz="16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457200"/>
            <a:r>
              <a:rPr lang="en-GB" sz="16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 </a:t>
            </a:r>
          </a:p>
          <a:p>
            <a:r>
              <a:rPr lang="en-GB" sz="16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A very positive response – thank you!</a:t>
            </a:r>
            <a:endParaRPr lang="en-GB" sz="1600" dirty="0">
              <a:solidFill>
                <a:srgbClr val="4F24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1805917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6">
                <a:lumMod val="60000"/>
                <a:lumOff val="40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4F3E8FF7-9EA9-74A1-3C38-10088832D917}"/>
              </a:ext>
            </a:extLst>
          </p:cNvPr>
          <p:cNvSpPr/>
          <p:nvPr/>
        </p:nvSpPr>
        <p:spPr>
          <a:xfrm>
            <a:off x="203200" y="290062"/>
            <a:ext cx="11785600" cy="6277876"/>
          </a:xfrm>
          <a:prstGeom prst="rect">
            <a:avLst/>
          </a:prstGeom>
          <a:solidFill>
            <a:schemeClr val="bg1"/>
          </a:solidFill>
          <a:ln w="571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72ACAFC-513D-AD0C-A8AB-0A5CFDACD05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94035" y="4923514"/>
            <a:ext cx="1588820" cy="1404609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10" name="Ink 9">
                <a:extLst>
                  <a:ext uri="{FF2B5EF4-FFF2-40B4-BE49-F238E27FC236}">
                    <a16:creationId xmlns:a16="http://schemas.microsoft.com/office/drawing/2014/main" id="{49D0C45B-29C2-B71F-161E-F2D55800F2F2}"/>
                  </a:ext>
                </a:extLst>
              </p14:cNvPr>
              <p14:cNvContentPartPr/>
              <p14:nvPr/>
            </p14:nvContentPartPr>
            <p14:xfrm>
              <a:off x="5096723" y="4882007"/>
              <a:ext cx="360" cy="360"/>
            </p14:xfrm>
          </p:contentPart>
        </mc:Choice>
        <mc:Fallback xmlns="">
          <p:pic>
            <p:nvPicPr>
              <p:cNvPr id="10" name="Ink 9">
                <a:extLst>
                  <a:ext uri="{FF2B5EF4-FFF2-40B4-BE49-F238E27FC236}">
                    <a16:creationId xmlns:a16="http://schemas.microsoft.com/office/drawing/2014/main" id="{49D0C45B-29C2-B71F-161E-F2D55800F2F2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060723" y="4846007"/>
                <a:ext cx="72000" cy="72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11" name="Ink 10">
                <a:extLst>
                  <a:ext uri="{FF2B5EF4-FFF2-40B4-BE49-F238E27FC236}">
                    <a16:creationId xmlns:a16="http://schemas.microsoft.com/office/drawing/2014/main" id="{527BCBA6-1916-A26D-A04E-28959AEB29C4}"/>
                  </a:ext>
                </a:extLst>
              </p14:cNvPr>
              <p14:cNvContentPartPr/>
              <p14:nvPr/>
            </p14:nvContentPartPr>
            <p14:xfrm>
              <a:off x="4285643" y="819047"/>
              <a:ext cx="360" cy="360"/>
            </p14:xfrm>
          </p:contentPart>
        </mc:Choice>
        <mc:Fallback xmlns="">
          <p:pic>
            <p:nvPicPr>
              <p:cNvPr id="11" name="Ink 10">
                <a:extLst>
                  <a:ext uri="{FF2B5EF4-FFF2-40B4-BE49-F238E27FC236}">
                    <a16:creationId xmlns:a16="http://schemas.microsoft.com/office/drawing/2014/main" id="{527BCBA6-1916-A26D-A04E-28959AEB29C4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249643" y="783047"/>
                <a:ext cx="72000" cy="72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12" name="Ink 11">
                <a:extLst>
                  <a:ext uri="{FF2B5EF4-FFF2-40B4-BE49-F238E27FC236}">
                    <a16:creationId xmlns:a16="http://schemas.microsoft.com/office/drawing/2014/main" id="{3549603F-68C1-03E5-9A6E-8B04BB38B79C}"/>
                  </a:ext>
                </a:extLst>
              </p14:cNvPr>
              <p14:cNvContentPartPr/>
              <p14:nvPr/>
            </p14:nvContentPartPr>
            <p14:xfrm>
              <a:off x="4595963" y="1216127"/>
              <a:ext cx="360" cy="360"/>
            </p14:xfrm>
          </p:contentPart>
        </mc:Choice>
        <mc:Fallback xmlns="">
          <p:pic>
            <p:nvPicPr>
              <p:cNvPr id="12" name="Ink 11">
                <a:extLst>
                  <a:ext uri="{FF2B5EF4-FFF2-40B4-BE49-F238E27FC236}">
                    <a16:creationId xmlns:a16="http://schemas.microsoft.com/office/drawing/2014/main" id="{3549603F-68C1-03E5-9A6E-8B04BB38B79C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559963" y="1180127"/>
                <a:ext cx="72000" cy="72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13" name="Ink 12">
                <a:extLst>
                  <a:ext uri="{FF2B5EF4-FFF2-40B4-BE49-F238E27FC236}">
                    <a16:creationId xmlns:a16="http://schemas.microsoft.com/office/drawing/2014/main" id="{565940F3-FED2-49D1-615E-A5475B6AD176}"/>
                  </a:ext>
                </a:extLst>
              </p14:cNvPr>
              <p14:cNvContentPartPr/>
              <p14:nvPr/>
            </p14:nvContentPartPr>
            <p14:xfrm>
              <a:off x="6098243" y="1128647"/>
              <a:ext cx="360" cy="360"/>
            </p14:xfrm>
          </p:contentPart>
        </mc:Choice>
        <mc:Fallback xmlns="">
          <p:pic>
            <p:nvPicPr>
              <p:cNvPr id="13" name="Ink 12">
                <a:extLst>
                  <a:ext uri="{FF2B5EF4-FFF2-40B4-BE49-F238E27FC236}">
                    <a16:creationId xmlns:a16="http://schemas.microsoft.com/office/drawing/2014/main" id="{565940F3-FED2-49D1-615E-A5475B6AD176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062243" y="1092647"/>
                <a:ext cx="72000" cy="72000"/>
              </a:xfrm>
              <a:prstGeom prst="rect">
                <a:avLst/>
              </a:prstGeom>
            </p:spPr>
          </p:pic>
        </mc:Fallback>
      </mc:AlternateContent>
      <p:sp>
        <p:nvSpPr>
          <p:cNvPr id="15" name="TextBox 14">
            <a:extLst>
              <a:ext uri="{FF2B5EF4-FFF2-40B4-BE49-F238E27FC236}">
                <a16:creationId xmlns:a16="http://schemas.microsoft.com/office/drawing/2014/main" id="{A18DEDF9-8C8F-D41E-7324-23F9C3A99732}"/>
              </a:ext>
            </a:extLst>
          </p:cNvPr>
          <p:cNvSpPr txBox="1"/>
          <p:nvPr/>
        </p:nvSpPr>
        <p:spPr>
          <a:xfrm>
            <a:off x="2352785" y="480368"/>
            <a:ext cx="8498663" cy="5847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>
              <a:buFont typeface="Arial" panose="020B0604020202020204" pitchFamily="34" charset="0"/>
              <a:buChar char="•"/>
            </a:pPr>
            <a:endParaRPr lang="en-GB" sz="2200" dirty="0">
              <a:solidFill>
                <a:srgbClr val="4F24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4F24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 have done our survey to send out across Hampshire to people who have a learning disability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endParaRPr lang="en-GB" sz="2200" dirty="0">
              <a:solidFill>
                <a:srgbClr val="4F24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4F24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Our plan is to visit our own groups for feedback and in house day services 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endParaRPr lang="en-GB" sz="2200" dirty="0">
              <a:solidFill>
                <a:srgbClr val="4F24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4F24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 want to get feedback across the county in settings where support can be given to complete the surveys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endParaRPr lang="en-GB" sz="2200" dirty="0">
              <a:solidFill>
                <a:srgbClr val="4F24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4F24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 also have a QR code and have put the survey on our website so we can show and tell people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endParaRPr lang="en-GB" sz="2200" dirty="0">
              <a:solidFill>
                <a:srgbClr val="4F24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4F24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 want to have posters with the QR code so that people can find out about the survey in more places 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endParaRPr lang="en-GB" sz="2200" dirty="0">
              <a:solidFill>
                <a:srgbClr val="4F24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4F24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 promoted the Partnership at the Romsey Show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C5CDD77-37A7-B1F4-5371-49F1E8156903}"/>
              </a:ext>
            </a:extLst>
          </p:cNvPr>
          <p:cNvSpPr txBox="1"/>
          <p:nvPr/>
        </p:nvSpPr>
        <p:spPr>
          <a:xfrm>
            <a:off x="279250" y="325793"/>
            <a:ext cx="28906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GB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en-GB" sz="1800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ommunications Group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9C373076-B208-E22B-9421-7C2E61605A14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t="49986" r="65626" b="5553"/>
          <a:stretch/>
        </p:blipFill>
        <p:spPr>
          <a:xfrm>
            <a:off x="950206" y="2411249"/>
            <a:ext cx="1080551" cy="931750"/>
          </a:xfrm>
          <a:prstGeom prst="rect">
            <a:avLst/>
          </a:prstGeom>
        </p:spPr>
      </p:pic>
      <p:pic>
        <p:nvPicPr>
          <p:cNvPr id="3076" name="Picture 4" descr="Woman holding a questionnaire with the Not sure box ticked">
            <a:extLst>
              <a:ext uri="{FF2B5EF4-FFF2-40B4-BE49-F238E27FC236}">
                <a16:creationId xmlns:a16="http://schemas.microsoft.com/office/drawing/2014/main" id="{DD48D961-BAE6-4156-9CF3-65FDE659630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0206" y="937376"/>
            <a:ext cx="1080551" cy="10805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4E4A6642-7714-37AA-296F-23C8C1C1BAB1}"/>
              </a:ext>
            </a:extLst>
          </p:cNvPr>
          <p:cNvSpPr txBox="1"/>
          <p:nvPr/>
        </p:nvSpPr>
        <p:spPr>
          <a:xfrm>
            <a:off x="10718213" y="346706"/>
            <a:ext cx="14169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James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E24913B-52F5-D595-1657-7D98F79826FC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024605" y="3758480"/>
            <a:ext cx="1006152" cy="1006152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42E63403-8EB6-E7A6-A738-5B25EBFFEF17}"/>
              </a:ext>
            </a:extLst>
          </p:cNvPr>
          <p:cNvPicPr>
            <a:picLocks noChangeAspect="1"/>
          </p:cNvPicPr>
          <p:nvPr/>
        </p:nvPicPr>
        <p:blipFill>
          <a:blip r:embed="rId11" r:link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0206" y="5254514"/>
            <a:ext cx="1250516" cy="93796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4036419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6">
                <a:lumMod val="60000"/>
                <a:lumOff val="40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4F3E8FF7-9EA9-74A1-3C38-10088832D917}"/>
              </a:ext>
            </a:extLst>
          </p:cNvPr>
          <p:cNvSpPr/>
          <p:nvPr/>
        </p:nvSpPr>
        <p:spPr>
          <a:xfrm>
            <a:off x="203200" y="290062"/>
            <a:ext cx="11785600" cy="6277876"/>
          </a:xfrm>
          <a:prstGeom prst="rect">
            <a:avLst/>
          </a:prstGeom>
          <a:solidFill>
            <a:schemeClr val="bg1"/>
          </a:solidFill>
          <a:ln w="571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72ACAFC-513D-AD0C-A8AB-0A5CFDACD05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94035" y="4923514"/>
            <a:ext cx="1588820" cy="1404609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10" name="Ink 9">
                <a:extLst>
                  <a:ext uri="{FF2B5EF4-FFF2-40B4-BE49-F238E27FC236}">
                    <a16:creationId xmlns:a16="http://schemas.microsoft.com/office/drawing/2014/main" id="{49D0C45B-29C2-B71F-161E-F2D55800F2F2}"/>
                  </a:ext>
                </a:extLst>
              </p14:cNvPr>
              <p14:cNvContentPartPr/>
              <p14:nvPr/>
            </p14:nvContentPartPr>
            <p14:xfrm>
              <a:off x="5096723" y="4882007"/>
              <a:ext cx="360" cy="360"/>
            </p14:xfrm>
          </p:contentPart>
        </mc:Choice>
        <mc:Fallback xmlns="">
          <p:pic>
            <p:nvPicPr>
              <p:cNvPr id="10" name="Ink 9">
                <a:extLst>
                  <a:ext uri="{FF2B5EF4-FFF2-40B4-BE49-F238E27FC236}">
                    <a16:creationId xmlns:a16="http://schemas.microsoft.com/office/drawing/2014/main" id="{49D0C45B-29C2-B71F-161E-F2D55800F2F2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5060723" y="4846007"/>
                <a:ext cx="72000" cy="72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11" name="Ink 10">
                <a:extLst>
                  <a:ext uri="{FF2B5EF4-FFF2-40B4-BE49-F238E27FC236}">
                    <a16:creationId xmlns:a16="http://schemas.microsoft.com/office/drawing/2014/main" id="{527BCBA6-1916-A26D-A04E-28959AEB29C4}"/>
                  </a:ext>
                </a:extLst>
              </p14:cNvPr>
              <p14:cNvContentPartPr/>
              <p14:nvPr/>
            </p14:nvContentPartPr>
            <p14:xfrm>
              <a:off x="4285643" y="819047"/>
              <a:ext cx="360" cy="360"/>
            </p14:xfrm>
          </p:contentPart>
        </mc:Choice>
        <mc:Fallback xmlns="">
          <p:pic>
            <p:nvPicPr>
              <p:cNvPr id="11" name="Ink 10">
                <a:extLst>
                  <a:ext uri="{FF2B5EF4-FFF2-40B4-BE49-F238E27FC236}">
                    <a16:creationId xmlns:a16="http://schemas.microsoft.com/office/drawing/2014/main" id="{527BCBA6-1916-A26D-A04E-28959AEB29C4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4249643" y="783047"/>
                <a:ext cx="72000" cy="72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12" name="Ink 11">
                <a:extLst>
                  <a:ext uri="{FF2B5EF4-FFF2-40B4-BE49-F238E27FC236}">
                    <a16:creationId xmlns:a16="http://schemas.microsoft.com/office/drawing/2014/main" id="{3549603F-68C1-03E5-9A6E-8B04BB38B79C}"/>
                  </a:ext>
                </a:extLst>
              </p14:cNvPr>
              <p14:cNvContentPartPr/>
              <p14:nvPr/>
            </p14:nvContentPartPr>
            <p14:xfrm>
              <a:off x="4595963" y="1216127"/>
              <a:ext cx="360" cy="360"/>
            </p14:xfrm>
          </p:contentPart>
        </mc:Choice>
        <mc:Fallback xmlns="">
          <p:pic>
            <p:nvPicPr>
              <p:cNvPr id="12" name="Ink 11">
                <a:extLst>
                  <a:ext uri="{FF2B5EF4-FFF2-40B4-BE49-F238E27FC236}">
                    <a16:creationId xmlns:a16="http://schemas.microsoft.com/office/drawing/2014/main" id="{3549603F-68C1-03E5-9A6E-8B04BB38B79C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4559963" y="1180127"/>
                <a:ext cx="72000" cy="72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">
            <p14:nvContentPartPr>
              <p14:cNvPr id="13" name="Ink 12">
                <a:extLst>
                  <a:ext uri="{FF2B5EF4-FFF2-40B4-BE49-F238E27FC236}">
                    <a16:creationId xmlns:a16="http://schemas.microsoft.com/office/drawing/2014/main" id="{565940F3-FED2-49D1-615E-A5475B6AD176}"/>
                  </a:ext>
                </a:extLst>
              </p14:cNvPr>
              <p14:cNvContentPartPr/>
              <p14:nvPr/>
            </p14:nvContentPartPr>
            <p14:xfrm>
              <a:off x="6098243" y="1128647"/>
              <a:ext cx="360" cy="360"/>
            </p14:xfrm>
          </p:contentPart>
        </mc:Choice>
        <mc:Fallback xmlns="">
          <p:pic>
            <p:nvPicPr>
              <p:cNvPr id="13" name="Ink 12">
                <a:extLst>
                  <a:ext uri="{FF2B5EF4-FFF2-40B4-BE49-F238E27FC236}">
                    <a16:creationId xmlns:a16="http://schemas.microsoft.com/office/drawing/2014/main" id="{565940F3-FED2-49D1-615E-A5475B6AD176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6062243" y="1092647"/>
                <a:ext cx="72000" cy="72000"/>
              </a:xfrm>
              <a:prstGeom prst="rect">
                <a:avLst/>
              </a:prstGeom>
            </p:spPr>
          </p:pic>
        </mc:Fallback>
      </mc:AlternateContent>
      <p:sp>
        <p:nvSpPr>
          <p:cNvPr id="15" name="TextBox 14">
            <a:extLst>
              <a:ext uri="{FF2B5EF4-FFF2-40B4-BE49-F238E27FC236}">
                <a16:creationId xmlns:a16="http://schemas.microsoft.com/office/drawing/2014/main" id="{A18DEDF9-8C8F-D41E-7324-23F9C3A99732}"/>
              </a:ext>
            </a:extLst>
          </p:cNvPr>
          <p:cNvSpPr txBox="1"/>
          <p:nvPr/>
        </p:nvSpPr>
        <p:spPr>
          <a:xfrm>
            <a:off x="2526957" y="819047"/>
            <a:ext cx="8498663" cy="5170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GB" sz="2200" dirty="0">
                <a:solidFill>
                  <a:srgbClr val="4F24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</a:t>
            </a:r>
            <a:r>
              <a:rPr lang="en-GB" sz="2200" b="1" dirty="0">
                <a:solidFill>
                  <a:srgbClr val="4F24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Forward Plan </a:t>
            </a:r>
          </a:p>
          <a:p>
            <a:pPr lvl="0"/>
            <a:endParaRPr lang="en-GB" sz="2200" dirty="0">
              <a:solidFill>
                <a:srgbClr val="4F24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>
              <a:buFont typeface="Arial" panose="020B0604020202020204" pitchFamily="34" charset="0"/>
              <a:buChar char="•"/>
            </a:pPr>
            <a:endParaRPr lang="en-GB" sz="2200" dirty="0">
              <a:solidFill>
                <a:srgbClr val="4F24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4F24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 want to get lots of responses to our survey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endParaRPr lang="en-GB" sz="2200" dirty="0">
              <a:solidFill>
                <a:srgbClr val="4F24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4F24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 will be visiting groups and telling people about our survey and want to feedback at the next Partnership what we found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endParaRPr lang="en-GB" sz="2200" dirty="0">
              <a:solidFill>
                <a:srgbClr val="4F24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4F24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 will keep making videos and content for the website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endParaRPr lang="en-GB" sz="2200" dirty="0">
              <a:solidFill>
                <a:srgbClr val="4F24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4F24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 want people link to our website to get updates and share their information about events there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endParaRPr lang="en-GB" sz="2200" dirty="0">
              <a:solidFill>
                <a:srgbClr val="4F24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4F24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survey responses on how people like to communicate       will guide our future work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C5CDD77-37A7-B1F4-5371-49F1E8156903}"/>
              </a:ext>
            </a:extLst>
          </p:cNvPr>
          <p:cNvSpPr txBox="1"/>
          <p:nvPr/>
        </p:nvSpPr>
        <p:spPr>
          <a:xfrm>
            <a:off x="279250" y="325793"/>
            <a:ext cx="28906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GB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en-GB" sz="1800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ommunications Group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9C373076-B208-E22B-9421-7C2E61605A14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t="49986" r="65626" b="5553"/>
          <a:stretch/>
        </p:blipFill>
        <p:spPr>
          <a:xfrm>
            <a:off x="950206" y="2411249"/>
            <a:ext cx="1080551" cy="931750"/>
          </a:xfrm>
          <a:prstGeom prst="rect">
            <a:avLst/>
          </a:prstGeom>
        </p:spPr>
      </p:pic>
      <p:pic>
        <p:nvPicPr>
          <p:cNvPr id="3076" name="Picture 4" descr="Woman holding a questionnaire with the Not sure box ticked">
            <a:extLst>
              <a:ext uri="{FF2B5EF4-FFF2-40B4-BE49-F238E27FC236}">
                <a16:creationId xmlns:a16="http://schemas.microsoft.com/office/drawing/2014/main" id="{DD48D961-BAE6-4156-9CF3-65FDE659630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0206" y="937376"/>
            <a:ext cx="1080551" cy="10805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4E4A6642-7714-37AA-296F-23C8C1C1BAB1}"/>
              </a:ext>
            </a:extLst>
          </p:cNvPr>
          <p:cNvSpPr txBox="1"/>
          <p:nvPr/>
        </p:nvSpPr>
        <p:spPr>
          <a:xfrm>
            <a:off x="10718213" y="346706"/>
            <a:ext cx="14169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James</a:t>
            </a:r>
          </a:p>
        </p:txBody>
      </p:sp>
      <p:pic>
        <p:nvPicPr>
          <p:cNvPr id="2050" name="Picture 2" descr="BSL How">
            <a:extLst>
              <a:ext uri="{FF2B5EF4-FFF2-40B4-BE49-F238E27FC236}">
                <a16:creationId xmlns:a16="http://schemas.microsoft.com/office/drawing/2014/main" id="{1833A28E-DD05-F35F-2418-B89FA6B3CD9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8392" y="4882007"/>
            <a:ext cx="1250769" cy="12507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92EE0C1A-C148-5C27-1517-85C73ABEE74E}"/>
              </a:ext>
            </a:extLst>
          </p:cNvPr>
          <p:cNvPicPr>
            <a:picLocks noChangeAspect="1"/>
          </p:cNvPicPr>
          <p:nvPr/>
        </p:nvPicPr>
        <p:blipFill rotWithShape="1">
          <a:blip r:embed="rId12"/>
          <a:srcRect l="19369" t="33032" r="44818" b="28223"/>
          <a:stretch/>
        </p:blipFill>
        <p:spPr>
          <a:xfrm>
            <a:off x="798230" y="3798538"/>
            <a:ext cx="1531093" cy="931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365467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6">
                <a:lumMod val="60000"/>
                <a:lumOff val="40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4F3E8FF7-9EA9-74A1-3C38-10088832D917}"/>
              </a:ext>
            </a:extLst>
          </p:cNvPr>
          <p:cNvSpPr/>
          <p:nvPr/>
        </p:nvSpPr>
        <p:spPr>
          <a:xfrm>
            <a:off x="220133" y="290062"/>
            <a:ext cx="11785600" cy="6277876"/>
          </a:xfrm>
          <a:prstGeom prst="rect">
            <a:avLst/>
          </a:prstGeom>
          <a:solidFill>
            <a:schemeClr val="bg1"/>
          </a:solidFill>
          <a:ln w="571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72ACAFC-513D-AD0C-A8AB-0A5CFDACD05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83047" y="5061414"/>
            <a:ext cx="1588820" cy="1404609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975EDE8D-82CE-F874-067E-8FDADA13F291}"/>
              </a:ext>
            </a:extLst>
          </p:cNvPr>
          <p:cNvSpPr txBox="1"/>
          <p:nvPr/>
        </p:nvSpPr>
        <p:spPr>
          <a:xfrm>
            <a:off x="2549370" y="592382"/>
            <a:ext cx="8316925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GB" sz="2800" b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Health and Wellbeing Group</a:t>
            </a:r>
          </a:p>
          <a:p>
            <a:pPr lvl="0"/>
            <a:endParaRPr lang="en-GB" sz="2200" b="1" dirty="0">
              <a:solidFill>
                <a:srgbClr val="4F24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200" dirty="0">
              <a:solidFill>
                <a:srgbClr val="4F24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200" dirty="0">
                <a:latin typeface="Arial" panose="020B0604020202020204" pitchFamily="34" charset="0"/>
                <a:cs typeface="Arial" panose="020B0604020202020204" pitchFamily="34" charset="0"/>
              </a:rPr>
              <a:t>We spoke with Jenny Davies from the Breast Screening unit and gave our ideas on what would help to engage people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200" dirty="0">
                <a:latin typeface="Arial" panose="020B0604020202020204" pitchFamily="34" charset="0"/>
                <a:cs typeface="Arial" panose="020B0604020202020204" pitchFamily="34" charset="0"/>
              </a:rPr>
              <a:t>Jenny said she found our feedback very helpful and will share it with colleagues in the north of the county too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200" dirty="0">
                <a:latin typeface="Arial" panose="020B0604020202020204" pitchFamily="34" charset="0"/>
                <a:cs typeface="Arial" panose="020B0604020202020204" pitchFamily="34" charset="0"/>
              </a:rPr>
              <a:t>We spoke with Ophelia from Solent, Head of Experience of Care and gave our feedback on using their online feedback and complaints forms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200" dirty="0">
                <a:latin typeface="Arial" panose="020B0604020202020204" pitchFamily="34" charset="0"/>
                <a:cs typeface="Arial" panose="020B0604020202020204" pitchFamily="34" charset="0"/>
              </a:rPr>
              <a:t>Ophelia said she would pass on our feedback so changes can be made </a:t>
            </a:r>
          </a:p>
        </p:txBody>
      </p:sp>
      <p:pic>
        <p:nvPicPr>
          <p:cNvPr id="4098" name="Picture 2" descr="Optician eye test3">
            <a:extLst>
              <a:ext uri="{FF2B5EF4-FFF2-40B4-BE49-F238E27FC236}">
                <a16:creationId xmlns:a16="http://schemas.microsoft.com/office/drawing/2014/main" id="{F88A1B12-50EB-2C9C-3C97-A196537A110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2780" y="1484726"/>
            <a:ext cx="1746154" cy="17461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AutoShape 4" descr="Idea4">
            <a:extLst>
              <a:ext uri="{FF2B5EF4-FFF2-40B4-BE49-F238E27FC236}">
                <a16:creationId xmlns:a16="http://schemas.microsoft.com/office/drawing/2014/main" id="{5916DD39-EAFF-8497-9097-125F4A4544C0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4102" name="Picture 6" descr="Idea4">
            <a:extLst>
              <a:ext uri="{FF2B5EF4-FFF2-40B4-BE49-F238E27FC236}">
                <a16:creationId xmlns:a16="http://schemas.microsoft.com/office/drawing/2014/main" id="{6C2C3204-6F1A-0AF1-6E3E-568C5D67D8E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8824" y="3276600"/>
            <a:ext cx="1296749" cy="12967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4" name="Picture 8" descr="GP Doctor 2">
            <a:extLst>
              <a:ext uri="{FF2B5EF4-FFF2-40B4-BE49-F238E27FC236}">
                <a16:creationId xmlns:a16="http://schemas.microsoft.com/office/drawing/2014/main" id="{68E040F2-3250-D62E-D27A-FD4D8425F5F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8824" y="4896273"/>
            <a:ext cx="1328420" cy="13284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EA3710CC-3FAC-C7E0-F243-05345784661A}"/>
              </a:ext>
            </a:extLst>
          </p:cNvPr>
          <p:cNvSpPr txBox="1"/>
          <p:nvPr/>
        </p:nvSpPr>
        <p:spPr>
          <a:xfrm>
            <a:off x="10718213" y="346706"/>
            <a:ext cx="14169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Marcia </a:t>
            </a:r>
          </a:p>
        </p:txBody>
      </p:sp>
    </p:spTree>
    <p:extLst>
      <p:ext uri="{BB962C8B-B14F-4D97-AF65-F5344CB8AC3E}">
        <p14:creationId xmlns:p14="http://schemas.microsoft.com/office/powerpoint/2010/main" val="281146989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6">
                <a:lumMod val="60000"/>
                <a:lumOff val="40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4F3E8FF7-9EA9-74A1-3C38-10088832D917}"/>
              </a:ext>
            </a:extLst>
          </p:cNvPr>
          <p:cNvSpPr/>
          <p:nvPr/>
        </p:nvSpPr>
        <p:spPr>
          <a:xfrm>
            <a:off x="220133" y="233418"/>
            <a:ext cx="11785600" cy="6277876"/>
          </a:xfrm>
          <a:prstGeom prst="rect">
            <a:avLst/>
          </a:prstGeom>
          <a:solidFill>
            <a:schemeClr val="bg1"/>
          </a:solidFill>
          <a:ln w="571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72ACAFC-513D-AD0C-A8AB-0A5CFDACD05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383047" y="5061414"/>
            <a:ext cx="1588820" cy="1404609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975EDE8D-82CE-F874-067E-8FDADA13F291}"/>
              </a:ext>
            </a:extLst>
          </p:cNvPr>
          <p:cNvSpPr txBox="1"/>
          <p:nvPr/>
        </p:nvSpPr>
        <p:spPr>
          <a:xfrm>
            <a:off x="2392207" y="806172"/>
            <a:ext cx="8785250" cy="5170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endParaRPr lang="en-GB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en-GB" sz="2200" dirty="0">
                <a:latin typeface="Arial" panose="020B0604020202020204" pitchFamily="34" charset="0"/>
                <a:cs typeface="Arial" panose="020B0604020202020204" pitchFamily="34" charset="0"/>
              </a:rPr>
              <a:t>     </a:t>
            </a:r>
            <a:r>
              <a:rPr lang="en-GB" sz="2200" b="1" dirty="0">
                <a:latin typeface="Arial" panose="020B0604020202020204" pitchFamily="34" charset="0"/>
                <a:cs typeface="Arial" panose="020B0604020202020204" pitchFamily="34" charset="0"/>
              </a:rPr>
              <a:t>Forward plan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endParaRPr lang="en-GB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GB" sz="2200" dirty="0">
                <a:latin typeface="Arial" panose="020B0604020202020204" pitchFamily="34" charset="0"/>
                <a:cs typeface="Arial" panose="020B0604020202020204" pitchFamily="34" charset="0"/>
              </a:rPr>
              <a:t>Making sure people are aware of annual health checks and training for them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endParaRPr lang="en-GB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>
              <a:buFont typeface="Arial" panose="020B0604020202020204" pitchFamily="34" charset="0"/>
              <a:buChar char="•"/>
            </a:pPr>
            <a:endParaRPr lang="en-GB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GB" sz="2200" dirty="0">
                <a:latin typeface="Arial" panose="020B0604020202020204" pitchFamily="34" charset="0"/>
                <a:cs typeface="Arial" panose="020B0604020202020204" pitchFamily="34" charset="0"/>
              </a:rPr>
              <a:t>We want to make accessing health services easier for people who have a learning disability </a:t>
            </a:r>
          </a:p>
          <a:p>
            <a:pPr lvl="0"/>
            <a:endParaRPr lang="en-GB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GB" sz="2200" dirty="0">
                <a:latin typeface="Arial" panose="020B0604020202020204" pitchFamily="34" charset="0"/>
                <a:cs typeface="Arial" panose="020B0604020202020204" pitchFamily="34" charset="0"/>
              </a:rPr>
              <a:t>We want to add more easy read health information to the website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endParaRPr lang="en-GB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>
              <a:buFont typeface="Arial" panose="020B0604020202020204" pitchFamily="34" charset="0"/>
              <a:buChar char="•"/>
            </a:pPr>
            <a:endParaRPr lang="en-GB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GB" sz="2200" dirty="0">
                <a:latin typeface="Arial" panose="020B0604020202020204" pitchFamily="34" charset="0"/>
                <a:cs typeface="Arial" panose="020B0604020202020204" pitchFamily="34" charset="0"/>
              </a:rPr>
              <a:t>When the survey results come back we will look at what people need help with for their health and work on this</a:t>
            </a:r>
          </a:p>
        </p:txBody>
      </p:sp>
      <p:pic>
        <p:nvPicPr>
          <p:cNvPr id="5122" name="Picture 2" descr="Reception 2">
            <a:extLst>
              <a:ext uri="{FF2B5EF4-FFF2-40B4-BE49-F238E27FC236}">
                <a16:creationId xmlns:a16="http://schemas.microsoft.com/office/drawing/2014/main" id="{557AE6A8-07BE-822F-6E0A-28E9F8A72C4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5561" y="2897238"/>
            <a:ext cx="1084443" cy="10844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614E07DA-4353-2159-8BCF-CA088DB57241}"/>
              </a:ext>
            </a:extLst>
          </p:cNvPr>
          <p:cNvSpPr txBox="1"/>
          <p:nvPr/>
        </p:nvSpPr>
        <p:spPr>
          <a:xfrm>
            <a:off x="394138" y="504497"/>
            <a:ext cx="33244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GB" sz="1800" b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Health and Wellbeing Group</a:t>
            </a:r>
          </a:p>
        </p:txBody>
      </p:sp>
      <p:pic>
        <p:nvPicPr>
          <p:cNvPr id="8" name="Picture 2" descr="iPad Help 1">
            <a:extLst>
              <a:ext uri="{FF2B5EF4-FFF2-40B4-BE49-F238E27FC236}">
                <a16:creationId xmlns:a16="http://schemas.microsoft.com/office/drawing/2014/main" id="{C0B5929D-B2BD-EF1F-213C-50358D1DD52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348" y="4788484"/>
            <a:ext cx="1338205" cy="13382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8EE9B02F-8C03-9439-68C8-E2F141183C2B}"/>
              </a:ext>
            </a:extLst>
          </p:cNvPr>
          <p:cNvSpPr txBox="1"/>
          <p:nvPr/>
        </p:nvSpPr>
        <p:spPr>
          <a:xfrm>
            <a:off x="10718213" y="346706"/>
            <a:ext cx="14169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Marcia</a:t>
            </a:r>
          </a:p>
        </p:txBody>
      </p:sp>
      <p:pic>
        <p:nvPicPr>
          <p:cNvPr id="1026" name="Picture 2" descr="Easy Read Logo 2">
            <a:extLst>
              <a:ext uri="{FF2B5EF4-FFF2-40B4-BE49-F238E27FC236}">
                <a16:creationId xmlns:a16="http://schemas.microsoft.com/office/drawing/2014/main" id="{B16CCD92-D8D7-81DC-FED6-C11C78E4D7F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9271" y="3528686"/>
            <a:ext cx="1013460" cy="10134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Letter Health Check">
            <a:extLst>
              <a:ext uri="{FF2B5EF4-FFF2-40B4-BE49-F238E27FC236}">
                <a16:creationId xmlns:a16="http://schemas.microsoft.com/office/drawing/2014/main" id="{91147F7C-B9F6-DA7F-E829-975A5EA69B1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163" y="1327642"/>
            <a:ext cx="1285603" cy="12856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3609503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16453</TotalTime>
  <Words>1104</Words>
  <Application>Microsoft Office PowerPoint</Application>
  <PresentationFormat>Widescreen</PresentationFormat>
  <Paragraphs>179</Paragraphs>
  <Slides>14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0" baseType="lpstr">
      <vt:lpstr>-apple-system</vt:lpstr>
      <vt:lpstr>Arial</vt:lpstr>
      <vt:lpstr>Calibri</vt:lpstr>
      <vt:lpstr>Calibri Light</vt:lpstr>
      <vt:lpstr>Symbol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HLDP 30 March 2022</dc:title>
  <dc:creator>Outterside, Stuart</dc:creator>
  <cp:lastModifiedBy>Lee, Amanda</cp:lastModifiedBy>
  <cp:revision>12</cp:revision>
  <cp:lastPrinted>2023-09-27T07:00:23Z</cp:lastPrinted>
  <dcterms:created xsi:type="dcterms:W3CDTF">2022-03-23T07:55:21Z</dcterms:created>
  <dcterms:modified xsi:type="dcterms:W3CDTF">2023-09-27T07:52:53Z</dcterms:modified>
</cp:coreProperties>
</file>