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notesMasterIdLst>
    <p:notesMasterId r:id="rId19"/>
  </p:notesMasterIdLst>
  <p:sldIdLst>
    <p:sldId id="1805" r:id="rId2"/>
    <p:sldId id="1804" r:id="rId3"/>
    <p:sldId id="1807" r:id="rId4"/>
    <p:sldId id="1817" r:id="rId5"/>
    <p:sldId id="1822" r:id="rId6"/>
    <p:sldId id="1802" r:id="rId7"/>
    <p:sldId id="1823" r:id="rId8"/>
    <p:sldId id="1820" r:id="rId9"/>
    <p:sldId id="1818" r:id="rId10"/>
    <p:sldId id="1819" r:id="rId11"/>
    <p:sldId id="1814" r:id="rId12"/>
    <p:sldId id="1824" r:id="rId13"/>
    <p:sldId id="1806" r:id="rId14"/>
    <p:sldId id="1809" r:id="rId15"/>
    <p:sldId id="1808" r:id="rId16"/>
    <p:sldId id="1821" r:id="rId17"/>
    <p:sldId id="181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CA7636-6482-452E-824B-56310D1E001B}" v="84" dt="2023-03-20T08:14:43.9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790" autoAdjust="0"/>
  </p:normalViewPr>
  <p:slideViewPr>
    <p:cSldViewPr snapToGrid="0">
      <p:cViewPr varScale="1">
        <p:scale>
          <a:sx n="81" d="100"/>
          <a:sy n="81" d="100"/>
        </p:scale>
        <p:origin x="8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13.893"/>
    </inkml:context>
    <inkml:brush xml:id="br0">
      <inkml:brushProperty name="width" value="0.05" units="cm"/>
      <inkml:brushProperty name="height" value="0.05" units="cm"/>
      <inkml:brushProperty name="color" value="#FFFFFF"/>
    </inkml:brush>
  </inkml:definitions>
  <inkml:trace contextRef="#ctx0" brushRef="#br0">101 1673 24575,'42'-733'0,"-18"149"0,-24 582 0,1 1 0,-1 0 0,0 0 0,0 0 0,0 0 0,0-1 0,-1 1 0,1 0 0,0 0 0,0 0 0,-1 0 0,1 0 0,-1 0 0,1 0 0,-1 0 0,1 0 0,-2-2 0,2 3 0,-1 0 0,1 0 0,0 1 0,-1-1 0,1 0 0,-1 0 0,1 0 0,-1 0 0,1 0 0,-1 0 0,1 1 0,0-1 0,-1 0 0,1 0 0,-1 1 0,1-1 0,0 0 0,-1 1 0,1-1 0,0 0 0,-1 1 0,1-1 0,0 0 0,0 1 0,-1-1 0,1 1 0,0-1 0,-4 6 0,1 0 0,0 0 0,0 0 0,-2 8 0,-3 21 0,-4 35 0,-2 13 0,-7 8 0,4 0 0,3 2 0,-1 165 0,14-244 0,1 8 0,2-21 0,2-12 0,4-17 0,-1 0 0,3-44 0,-2 16 0,16-150 0,3-12 0,-25 323 0,-1-11 0,-4 93 0,-9-126 0,4-26 0,5-20 0,0 0 0,-11 25 0,12-35 0,0 0 0,-1 0 0,1 0 0,-1-1 0,0 1 0,0-1 0,-1 0 0,1 0 0,-1 0 0,0 0 0,-5 4 0,9-8 0,-1 0 0,1 0 0,0 1 0,0-1 0,-1 0 0,1 0 0,0 0 0,-1 1 0,1-1 0,0 0 0,-1 0 0,1 0 0,-1 0 0,1 0 0,0 0 0,-1 0 0,1 0 0,0 1 0,-1-1 0,1-1 0,-1 1 0,1 0 0,0 0 0,-1 0 0,1 0 0,0 0 0,-1 0 0,1 0 0,-1 0 0,1-1 0,-1 1 0,-2-13 0,7-21 0,-3 31 0,54-213 0,-33 136 0,13-39 0,21-82 0,-56 199 0,1-2 0,0 0 0,0 0 0,-1 0 0,1-1 0,-1 1 0,-1-8 0,-17 54 0,-78 231 0,66-184 0,-13 46 0,30-95 0,13-40 0,0 0 0,0 0 0,0 0 0,0 0 0,0 0 0,0 0 0,0 0 0,0 0 0,0 0 0,0 0 0,0 0 0,0 0 0,0 0 0,0 0 0,0-1 0,0 1 0,0 0 0,0 0 0,0 0 0,0 0 0,0 0 0,-1 0 0,1 0 0,0 0 0,0 0 0,0 0 0,0 0 0,0 0 0,0 1 0,3-14 0,6-16 0,18-27 0,19-47 0,-41 92 0,33-93 0,39-169 0,-73 235 0,-2 0 0,-2-46 0,0 58 0,0 116 0,13 90 0,-6-98 0,-4 87 0,-4-133 0,2-21 0,2-12 0,7-21 0,-6 7 0,18-38 0,-3-1 0,-2-1 0,-3-1 0,10-59 0,-14 35 0,-3 1 0,-3-105 0,-7 95 0,-9 119 0,-1 4 0,-14 66 0,17-43 0,-32 172 0,14-110 0,17-85 0,10-36 0,0 0 0,0 1 0,0-1 0,-1 0 0,1 0 0,0 0 0,-1 0 0,1 0 0,-1 0 0,0-1 0,0 1 0,0 0 0,-2 1 0,4-3 0,0 0 0,0 0 0,0 0 0,0 0 0,0 0 0,0 0 0,0 0 0,-1 0 0,1 0 0,0 0 0,0 0 0,0 0 0,0 0 0,0 1 0,0-1 0,0 0 0,0 0 0,-1 0 0,1 0 0,0 0 0,0 0 0,0 0 0,0 0 0,0-1 0,0 1 0,0 0 0,0 0 0,0 0 0,-1 0 0,1 0 0,0 0 0,0 0 0,0 0 0,0 0 0,0 0 0,0 0 0,0 0 0,0 0 0,0 0 0,0 0 0,0 0 0,0-1 0,-1 1 0,1 0 0,0 0 0,0 0 0,0 0 0,0 0 0,0 0 0,0 0 0,0 0 0,0-1 0,0 1 0,2-8 0,5-11 0,-6 18 0,45-123 0,-31 79 0,24-51 0,-9 33 0,-3-1 0,-3-1 0,22-94 0,-40 140 0,-5 15 0,0 0 0,1 0 0,-2 1 0,1-2 0,0 1 0,-1-5 0,0 9 0,1 0 0,-1 0 0,0 0 0,0-1 0,0 1 0,0 0 0,0 0 0,0 0 0,0-1 0,0 1 0,0 0 0,-1 0 0,1 0 0,0-1 0,0 1 0,0 0 0,0 0 0,0 0 0,0-1 0,0 1 0,0 0 0,0 0 0,-1 0 0,1 0 0,0-1 0,0 1 0,0 0 0,0 0 0,-1 0 0,1 0 0,0 0 0,0 0 0,0 0 0,0 0 0,-1-1 0,1 1 0,-7 5 0,-5 10 0,-95 250 0,36-30 0,16-48 0,47-160 0,-9 46 0,19-90 0,1 0 0,1 0 0,0 1 0,7-18 0,4-11 0,2-17 0,55-230 0,-68 275 0,1 1 0,11-26 0,-10 28 0,-1 1 0,0-1 0,-1 0 0,3-16 0,-7 25 0,-1 8 0,-5 19 0,-4 33 0,6-28 0,0 0 0,-2-1 0,-1 1 0,-1-2 0,-21 48 0,10-44 0,14-23 0,1 1 0,0 0 0,0 1 0,0-1 0,1 0 0,-3 9 0,4-7 18,-33 105-1401,28-95-5443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2:45.721"/>
    </inkml:context>
    <inkml:brush xml:id="br0">
      <inkml:brushProperty name="width" value="0.2" units="cm"/>
      <inkml:brushProperty name="height" value="0.2" units="cm"/>
      <inkml:brushProperty name="color" value="#FFFFFF"/>
    </inkml:brush>
  </inkml:definitions>
  <inkml:trace contextRef="#ctx0" brushRef="#br0">0 0 24575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3:10.932"/>
    </inkml:context>
    <inkml:brush xml:id="br0">
      <inkml:brushProperty name="width" value="0.2" units="cm"/>
      <inkml:brushProperty name="height" value="0.2" units="cm"/>
      <inkml:brushProperty name="color" value="#FFFFFF"/>
    </inkml:brush>
  </inkml:definitions>
  <inkml:trace contextRef="#ctx0" brushRef="#br0">1 0 24575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3:11.619"/>
    </inkml:context>
    <inkml:brush xml:id="br0">
      <inkml:brushProperty name="width" value="0.2" units="cm"/>
      <inkml:brushProperty name="height" value="0.2" units="cm"/>
      <inkml:brushProperty name="color" value="#FFFFFF"/>
    </inkml:brush>
  </inkml:definitions>
  <inkml:trace contextRef="#ctx0" brushRef="#br0">0 0 24575</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3:12.290"/>
    </inkml:context>
    <inkml:brush xml:id="br0">
      <inkml:brushProperty name="width" value="0.2" units="cm"/>
      <inkml:brushProperty name="height" value="0.2" units="cm"/>
      <inkml:brushProperty name="color" value="#FFFFFF"/>
    </inkml:brush>
  </inkml:definitions>
  <inkml:trace contextRef="#ctx0" brushRef="#br0">1 0 24575</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13.893"/>
    </inkml:context>
    <inkml:brush xml:id="br0">
      <inkml:brushProperty name="width" value="0.05" units="cm"/>
      <inkml:brushProperty name="height" value="0.05" units="cm"/>
      <inkml:brushProperty name="color" value="#FFFFFF"/>
    </inkml:brush>
  </inkml:definitions>
  <inkml:trace contextRef="#ctx0" brushRef="#br0">101 1673 24575,'42'-733'0,"-18"149"0,-24 582 0,1 1 0,-1 0 0,0 0 0,0 0 0,0 0 0,0-1 0,-1 1 0,1 0 0,0 0 0,0 0 0,-1 0 0,1 0 0,-1 0 0,1 0 0,-1 0 0,1 0 0,-2-2 0,2 3 0,-1 0 0,1 0 0,0 1 0,-1-1 0,1 0 0,-1 0 0,1 0 0,-1 0 0,1 0 0,-1 0 0,1 1 0,0-1 0,-1 0 0,1 0 0,-1 1 0,1-1 0,0 0 0,-1 1 0,1-1 0,0 0 0,-1 1 0,1-1 0,0 0 0,0 1 0,-1-1 0,1 1 0,0-1 0,-4 6 0,1 0 0,0 0 0,0 0 0,-2 8 0,-3 21 0,-4 35 0,-2 13 0,-7 8 0,4 0 0,3 2 0,-1 165 0,14-244 0,1 8 0,2-21 0,2-12 0,4-17 0,-1 0 0,3-44 0,-2 16 0,16-150 0,3-12 0,-25 323 0,-1-11 0,-4 93 0,-9-126 0,4-26 0,5-20 0,0 0 0,-11 25 0,12-35 0,0 0 0,-1 0 0,1 0 0,-1-1 0,0 1 0,0-1 0,-1 0 0,1 0 0,-1 0 0,0 0 0,-5 4 0,9-8 0,-1 0 0,1 0 0,0 1 0,0-1 0,-1 0 0,1 0 0,0 0 0,-1 1 0,1-1 0,0 0 0,-1 0 0,1 0 0,-1 0 0,1 0 0,0 0 0,-1 0 0,1 0 0,0 1 0,-1-1 0,1-1 0,-1 1 0,1 0 0,0 0 0,-1 0 0,1 0 0,0 0 0,-1 0 0,1 0 0,-1 0 0,1-1 0,-1 1 0,-2-13 0,7-21 0,-3 31 0,54-213 0,-33 136 0,13-39 0,21-82 0,-56 199 0,1-2 0,0 0 0,0 0 0,-1 0 0,1-1 0,-1 1 0,-1-8 0,-17 54 0,-78 231 0,66-184 0,-13 46 0,30-95 0,13-40 0,0 0 0,0 0 0,0 0 0,0 0 0,0 0 0,0 0 0,0 0 0,0 0 0,0 0 0,0 0 0,0 0 0,0 0 0,0 0 0,0 0 0,0-1 0,0 1 0,0 0 0,0 0 0,0 0 0,0 0 0,0 0 0,-1 0 0,1 0 0,0 0 0,0 0 0,0 0 0,0 0 0,0 0 0,0 1 0,3-14 0,6-16 0,18-27 0,19-47 0,-41 92 0,33-93 0,39-169 0,-73 235 0,-2 0 0,-2-46 0,0 58 0,0 116 0,13 90 0,-6-98 0,-4 87 0,-4-133 0,2-21 0,2-12 0,7-21 0,-6 7 0,18-38 0,-3-1 0,-2-1 0,-3-1 0,10-59 0,-14 35 0,-3 1 0,-3-105 0,-7 95 0,-9 119 0,-1 4 0,-14 66 0,17-43 0,-32 172 0,14-110 0,17-85 0,10-36 0,0 0 0,0 1 0,0-1 0,-1 0 0,1 0 0,0 0 0,-1 0 0,1 0 0,-1 0 0,0-1 0,0 1 0,0 0 0,-2 1 0,4-3 0,0 0 0,0 0 0,0 0 0,0 0 0,0 0 0,0 0 0,0 0 0,-1 0 0,1 0 0,0 0 0,0 0 0,0 0 0,0 0 0,0 1 0,0-1 0,0 0 0,0 0 0,-1 0 0,1 0 0,0 0 0,0 0 0,0 0 0,0 0 0,0-1 0,0 1 0,0 0 0,0 0 0,0 0 0,-1 0 0,1 0 0,0 0 0,0 0 0,0 0 0,0 0 0,0 0 0,0 0 0,0 0 0,0 0 0,0 0 0,0 0 0,0 0 0,0-1 0,-1 1 0,1 0 0,0 0 0,0 0 0,0 0 0,0 0 0,0 0 0,0 0 0,0 0 0,0-1 0,0 1 0,2-8 0,5-11 0,-6 18 0,45-123 0,-31 79 0,24-51 0,-9 33 0,-3-1 0,-3-1 0,22-94 0,-40 140 0,-5 15 0,0 0 0,1 0 0,-2 1 0,1-2 0,0 1 0,-1-5 0,0 9 0,1 0 0,-1 0 0,0 0 0,0-1 0,0 1 0,0 0 0,0 0 0,0 0 0,0-1 0,0 1 0,0 0 0,-1 0 0,1 0 0,0-1 0,0 1 0,0 0 0,0 0 0,0 0 0,0-1 0,0 1 0,0 0 0,0 0 0,-1 0 0,1 0 0,0-1 0,0 1 0,0 0 0,0 0 0,-1 0 0,1 0 0,0 0 0,0 0 0,0 0 0,0 0 0,-1-1 0,1 1 0,-7 5 0,-5 10 0,-95 250 0,36-30 0,16-48 0,47-160 0,-9 46 0,19-90 0,1 0 0,1 0 0,0 1 0,7-18 0,4-11 0,2-17 0,55-230 0,-68 275 0,1 1 0,11-26 0,-10 28 0,-1 1 0,0-1 0,-1 0 0,3-16 0,-7 25 0,-1 8 0,-5 19 0,-4 33 0,6-28 0,0 0 0,-2-1 0,-1 1 0,-1-2 0,-21 48 0,10-44 0,14-23 0,1 1 0,0 0 0,0 1 0,0-1 0,1 0 0,-3 9 0,4-7 18,-33 105-1401,28-95-5443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18.187"/>
    </inkml:context>
    <inkml:brush xml:id="br0">
      <inkml:brushProperty name="width" value="0.2" units="cm"/>
      <inkml:brushProperty name="height" value="0.2" units="cm"/>
      <inkml:brushProperty name="color" value="#FFFFFF"/>
    </inkml:brush>
  </inkml:definitions>
  <inkml:trace contextRef="#ctx0" brushRef="#br0">1 0 24575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30.936"/>
    </inkml:context>
    <inkml:brush xml:id="br0">
      <inkml:brushProperty name="width" value="0.2" units="cm"/>
      <inkml:brushProperty name="height" value="0.2" units="cm"/>
      <inkml:brushProperty name="color" value="#FFFFFF"/>
    </inkml:brush>
  </inkml:definitions>
  <inkml:trace contextRef="#ctx0" brushRef="#br0">148 1146 24575,'274'-11'0,"-30"-1"0,-58 15 0,-145 0 0,0 2 0,60 15 0,-44-8 0,-111-18 0,-131-22 0,141 20 0,15 4 0,-34-10 0,54 11 0,1 1 0,-1-2 0,1 1 0,0-1 0,0-1 0,1 1 0,-1-1 0,-8-8 0,13 11 0,1 0 0,0-1 0,0 1 0,0 0 0,0-1 0,0 0 0,0 1 0,1-1 0,-1 0 0,1 0 0,0 0 0,0 0 0,0 0 0,0 0 0,0 0 0,1 0 0,0 0 0,-1-1 0,1 1 0,0 0 0,0 0 0,1 0 0,-1 0 0,1-1 0,0 1 0,-1 0 0,1 0 0,0 0 0,1 0 0,-1 0 0,3-3 0,1-2 0,0 1 0,0 0 0,0 0 0,1 1 0,0-1 0,1 1 0,-1 0 0,1 1 0,1 0 0,7-5 0,41-17 0,-39 19 0,0 0 0,-1 0 0,21-16 0,-36 23 0,0 1 0,0-1 0,0 0 0,0 0 0,0 0 0,1 1 0,-1-1 0,0 0 0,0 1 0,1-1 0,-1 1 0,0 0 0,1-1 0,-1 1 0,0 0 0,2 0 0,-2 0 0,-1 0 0,1 0 0,-1 0 0,0 1 0,1-1 0,-1 0 0,0 0 0,1 1 0,-1-1 0,0 0 0,1 1 0,-1-1 0,0 1 0,0-1 0,1 0 0,-1 1 0,0-1 0,0 1 0,0-1 0,1 0 0,-1 1 0,0-1 0,0 1 0,0-1 0,0 1 0,0-1 0,0 1 0,0-1 0,0 0 0,0 2 0,-1 1 0,1 0 0,-1 0 0,1 0 0,-1 0 0,0 0 0,0 1 0,-1-2 0,1 1 0,-1 0 0,1 0 0,-1 0 0,-3 3 0,-34 38 0,28-30 0,-1 0 0,-1 0 0,0-2 0,0 1 0,-2-2 0,-21 15 0,18-16 0,12-5 0,0-2 0,-1 1 0,1-1 0,-1 0 0,-11 4 0,30-17 0,0 1 0,-1-2 0,0 0 0,14-17 0,4-14 0,-1-1 0,-2-2 0,-2-1 0,33-89 0,-52 118 0,-1 0 0,-1 0 0,-1 0 0,1-22 0,-6-71 0,0 32 0,3 70 0,0-13 0,1 17 0,3 11 0,22 74 0,35 110 0,-47-136 0,12 88 0,-15-70 0,-5-37 0,2 49 0,-8-67 0,0-24 0,-1-30 0,-1 0 0,-3 0 0,0 1 0,-3 0 0,-11-36 0,-6-24 0,24 86 0,-3-10 0,-1-1 0,0 1 0,-1 0 0,-16-33 0,22 52 0,0-1 0,0 1 0,0-1 0,-1 1 0,1-1 0,0 1 0,-1-1 0,1 1 0,0-1 0,-1 1 0,1 0 0,0-1 0,-1 1 0,1 0 0,-1-1 0,1 1 0,-1 0 0,1-1 0,-1 1 0,1 0 0,-1 0 0,1 0 0,-1-1 0,1 1 0,-1 0 0,0 0 0,1 0 0,-1 0 0,1 0 0,-1 0 0,1 0 0,-1 0 0,0 1 0,-1 0 0,1-1 0,0 1 0,0 0 0,0 0 0,-1 1 0,1-1 0,0 0 0,0 0 0,1 0 0,-1 1 0,0-1 0,0 2 0,-3 5 0,0 1 0,1 0 0,-3 9 0,-2 22 0,1 0 0,-1 54 0,7 81 0,1-164 0,3 0 0,3-17 0,5-20 0,-10 24 0,9-27 0,0-1 0,-2 0 0,-2-1 0,0 0 0,1-36 0,-6-161 0,-3 112 0,0 77 0,-8-47 0,4 47 0,0-44 0,8 51 0,-1 23 0,-1 0 0,1 0 0,-1 0 0,-1 0 0,0 1 0,0-1 0,-3-11 0,4 20 0,0 0 0,0 0 0,0-1 0,0 1 0,0 0 0,0 0 0,0 0 0,0 0 0,0-1 0,0 1 0,0 0 0,0 0 0,0 0 0,-1 0 0,1 0 0,0 0 0,0-1 0,0 1 0,0 0 0,0 0 0,0 0 0,0 0 0,0 0 0,-1 0 0,1 0 0,0-1 0,0 1 0,0 0 0,0 0 0,0 0 0,0 0 0,-1 0 0,1 0 0,0 0 0,0 0 0,0 0 0,0 0 0,-1 0 0,1 0 0,0 0 0,0 0 0,0 0 0,0 0 0,0 0 0,-1 0 0,1 0 0,0 0 0,0 0 0,0 0 0,0 0 0,0 0 0,-1 1 0,1-1 0,-5 11 0,0 15 0,-20 327 0,-5 55 0,29-390 0,-19 146 0,15-133 0,-2-1 0,-1 0 0,-16 37 0,18-55 0,-1 0 0,0-1 0,-1 0 0,-11 13 0,-16 23 0,20-24 0,-1-2 0,-1 0 0,-1-1 0,-1 0 0,-29 21 0,38-34 0,-1 0 0,1-1 0,-2 0 0,1-1 0,-1-1 0,1 0 0,-1 0 0,0-1 0,-1 0 0,1-1 0,0-1 0,-25 0 0,36 0 0,-1-1 0,1 0 0,-1-1 0,1 1 0,0 0 0,-1 0 0,1-1 0,0 1 0,-1 0 0,1-1 0,0 1 0,0-1 0,-1 0 0,1 1 0,0-1 0,0 0 0,0 0 0,0 0 0,-1-1 0,1 1 0,1 0 0,-1 0 0,1 0 0,0 0 0,-1 0 0,1 0 0,0 0 0,0-1 0,0 1 0,0 0 0,0 0 0,0 0 0,0 0 0,0 0 0,1 0 0,-1 0 0,0 0 0,0 0 0,1-1 0,3-7 0,1 1 0,0 0 0,0 0 0,10-11 0,-6 8 0,26-44 0,-22 35 0,0 0 0,29-33 0,-34 46 0,6-9 0,-16 14 0,-11 7 0,1 1 0,1 1 0,-1 0 0,2 1 0,-1 1 0,1-1 0,-11 14 0,-32 25 0,26-26 0,-25 19 0,47-37 0,1 0 0,-1-1 0,0 0 0,1 1 0,-1-1 0,0-1 0,-1 1 0,1-1 0,-6 1 0,10-2 0,1 0 0,0 0 0,0 0 0,0 0 0,0 0 0,0 0 0,-1 0 0,1 1 0,0-1 0,0 0 0,0 0 0,0 0 0,-1 0 0,1 0 0,0 0 0,0 0 0,0 0 0,0 0 0,0-1 0,-1 1 0,1 0 0,0 0 0,0 0 0,0 0 0,0 0 0,0 0 0,-1 0 0,1 0 0,0 0 0,0 0 0,0 0 0,0-1 0,0 1 0,0 0 0,0 0 0,0 0 0,-1 0 0,1 0 0,0 0 0,0-1 0,0 1 0,0 0 0,0 0 0,0 0 0,0-1 0,6-6 0,15-9 0,-18 14 0,5-5 0,0-1 0,0 1 0,-1-1 0,0-1 0,6-8 0,-7 8 0,0 1 0,0 0 0,1 0 0,0 1 0,16-13 0,59-41 0,-74 58 0,1-1 0,-1 1 0,1 0 0,0 1 0,17-3 0,6-2 0,78-18 0,-76 19 0,1 3 0,-1 1 0,58 3 0,-26 1 0,-60-2 0,1 0 0,-1 0 0,0 1 0,0 0 0,0 0 0,0 1 0,0 0 0,12 5 0,-16-6 0,1 1 0,0-1 0,-1 1 0,1 0 0,-1 0 0,0 1 0,1-1 0,-1 0 0,0 1 0,-1-1 0,1 1 0,0-1 0,-1 1 0,1 0 0,-1 0 0,0 0 0,0 0 0,0 0 0,1 6 0,-1-5 0,-1 0 0,1 0 0,-1 0 0,0 0 0,0 0 0,0 0 0,0 0 0,-1-1 0,0 1 0,1 0 0,-1 0 0,-1 0 0,1 0 0,-2 3 0,0-3 0,1-1 0,-1 1 0,0-1 0,0 0 0,-1 0 0,1 0 0,0 0 0,-1-1 0,0 1 0,1-1 0,-1 0 0,-6 2 0,-10 5 0,-69 35 0,75-37 0,-1 0 0,-20 5 0,21-7 0,-1 1 0,-19 10 0,-95 55 0,100-54 0,22-12 0,0-1 0,-1 1 0,0-1 0,0-1 0,0 0 0,0 0 0,-13 3 0,-2-4 0,1 0 0,-43-3 0,46-1 0,1 2 0,-1 0 0,1 1 0,-1 1 0,-19 4 0,-8 5 0,79-9 0,-18-6 0,0 0 0,15-8 0,10-2 0,19-2 0,-1 3 0,2 3 0,0 2 0,0 3 0,65 3 0,-60 1 0,-31-1 0,0 2 0,34 5 0,-57-3 0,0 2 0,0-1 0,-1 1 0,13 6 0,14 6 0,-19-7 0,-18-8 0,1-1 0,-1 0 0,0 1 0,0-1 0,1 0 0,-1 1 0,0-1 0,1 0 0,-1 1 0,0-1 0,0 1 0,0-1 0,0 1 0,1-1 0,-1 1 0,0-1 0,0 1 0,0-1 0,0 0 0,0 1 0,0-1 0,0 1 0,0 0 0,-1 0 0,0 1 0,0-1 0,-1 1 0,1-1 0,0 1 0,0-1 0,-1 0 0,1 0 0,0 0 0,-1 0 0,1 0 0,-1 0 0,0 0 0,1 0 0,-1-1 0,0 1 0,-2 0 0,-15 6 0,0-2 0,0 0 0,0-2 0,-31 3 0,-77-4 0,-15 0 0,86 10 0,17-3 0,27-7 0,-37 6 0,-1-1 0,-55 0 0,87-8 0,11 0 0,0 1 0,0 0 0,-1 0 0,1 0 0,0 1 0,0 0 0,0 1 0,0-1 0,0 1 0,0 1 0,-11 5 0,7-1 0,-1 0 0,1-1 0,-1-1 0,0 0 0,0-1 0,-1 0 0,1 0 0,-1-2 0,0 1 0,0-2 0,0 0 0,-22 0 0,30-4 0,11-2 0,11-1 0,9-2 0,0 1 0,1 2 0,47-4 0,83 7 0,-140 2 0,667 0 0,-678 0 0,-3 0 0,-1-1 0,1 1 0,0 0 0,0 1 0,0-1 0,-1 0 0,1 1 0,0-1 0,0 1 0,-1 0 0,1 0 0,-1 0 0,6 3 0,-8-4 0,0 0 0,0 1 0,0-1 0,0 1 0,0-1 0,0 0 0,0 1 0,0-1 0,0 1 0,0-1 0,0 1 0,0-1 0,0 0 0,0 1 0,0-1 0,0 1 0,0-1 0,0 0 0,-1 1 0,1-1 0,0 1 0,0-1 0,0 0 0,-1 1 0,1-1 0,0 0 0,0 1 0,-1-1 0,1 0 0,0 0 0,-1 1 0,1-1 0,0 0 0,-1 0 0,1 0 0,-1 1 0,0-1 0,-18 12 0,15-10 0,-18 13 0,17-11 0,0 0 0,-1 0 0,0 0 0,0-1 0,0 0 0,-10 3 0,-33 6 0,-73 9 0,66-12 0,31-4 0,-46 3 0,-261-8 0,153-1 0,147 2 0,-45 9 0,-4 1 0,300-13 0,-112 3 0,-81 1 0,-1 1 0,1 0 0,37 12 0,-35-8 0,0-1 0,40 3 0,271-7 0,-169-4 0,-96 2-1365</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48.948"/>
    </inkml:context>
    <inkml:brush xml:id="br0">
      <inkml:brushProperty name="width" value="0.2" units="cm"/>
      <inkml:brushProperty name="height" value="0.2" units="cm"/>
      <inkml:brushProperty name="color" value="#FFFFFF"/>
    </inkml:brush>
  </inkml:definitions>
  <inkml:trace contextRef="#ctx0" brushRef="#br0">0 1 24575</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49.988"/>
    </inkml:context>
    <inkml:brush xml:id="br0">
      <inkml:brushProperty name="width" value="0.2" units="cm"/>
      <inkml:brushProperty name="height" value="0.2" units="cm"/>
      <inkml:brushProperty name="color" value="#FFFFFF"/>
    </inkml:brush>
  </inkml:definitions>
  <inkml:trace contextRef="#ctx0" brushRef="#br0">1 1 24575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18.187"/>
    </inkml:context>
    <inkml:brush xml:id="br0">
      <inkml:brushProperty name="width" value="0.2" units="cm"/>
      <inkml:brushProperty name="height" value="0.2" units="cm"/>
      <inkml:brushProperty name="color" value="#FFFFFF"/>
    </inkml:brush>
  </inkml:definitions>
  <inkml:trace contextRef="#ctx0" brushRef="#br0">1 0 24575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30.936"/>
    </inkml:context>
    <inkml:brush xml:id="br0">
      <inkml:brushProperty name="width" value="0.2" units="cm"/>
      <inkml:brushProperty name="height" value="0.2" units="cm"/>
      <inkml:brushProperty name="color" value="#FFFFFF"/>
    </inkml:brush>
  </inkml:definitions>
  <inkml:trace contextRef="#ctx0" brushRef="#br0">148 1146 24575,'274'-11'0,"-30"-1"0,-58 15 0,-145 0 0,0 2 0,60 15 0,-44-8 0,-111-18 0,-131-22 0,141 20 0,15 4 0,-34-10 0,54 11 0,1 1 0,-1-2 0,1 1 0,0-1 0,0-1 0,1 1 0,-1-1 0,-8-8 0,13 11 0,1 0 0,0-1 0,0 1 0,0 0 0,0-1 0,0 0 0,0 1 0,1-1 0,-1 0 0,1 0 0,0 0 0,0 0 0,0 0 0,0 0 0,0 0 0,1 0 0,0 0 0,-1-1 0,1 1 0,0 0 0,0 0 0,1 0 0,-1 0 0,1-1 0,0 1 0,-1 0 0,1 0 0,0 0 0,1 0 0,-1 0 0,3-3 0,1-2 0,0 1 0,0 0 0,0 0 0,1 1 0,0-1 0,1 1 0,-1 0 0,1 1 0,1 0 0,7-5 0,41-17 0,-39 19 0,0 0 0,-1 0 0,21-16 0,-36 23 0,0 1 0,0-1 0,0 0 0,0 0 0,0 0 0,1 1 0,-1-1 0,0 0 0,0 1 0,1-1 0,-1 1 0,0 0 0,1-1 0,-1 1 0,0 0 0,2 0 0,-2 0 0,-1 0 0,1 0 0,-1 0 0,0 1 0,1-1 0,-1 0 0,0 0 0,1 1 0,-1-1 0,0 0 0,1 1 0,-1-1 0,0 1 0,0-1 0,1 0 0,-1 1 0,0-1 0,0 1 0,0-1 0,1 0 0,-1 1 0,0-1 0,0 1 0,0-1 0,0 1 0,0-1 0,0 1 0,0-1 0,0 0 0,0 2 0,-1 1 0,1 0 0,-1 0 0,1 0 0,-1 0 0,0 0 0,0 1 0,-1-2 0,1 1 0,-1 0 0,1 0 0,-1 0 0,-3 3 0,-34 38 0,28-30 0,-1 0 0,-1 0 0,0-2 0,0 1 0,-2-2 0,-21 15 0,18-16 0,12-5 0,0-2 0,-1 1 0,1-1 0,-1 0 0,-11 4 0,30-17 0,0 1 0,-1-2 0,0 0 0,14-17 0,4-14 0,-1-1 0,-2-2 0,-2-1 0,33-89 0,-52 118 0,-1 0 0,-1 0 0,-1 0 0,1-22 0,-6-71 0,0 32 0,3 70 0,0-13 0,1 17 0,3 11 0,22 74 0,35 110 0,-47-136 0,12 88 0,-15-70 0,-5-37 0,2 49 0,-8-67 0,0-24 0,-1-30 0,-1 0 0,-3 0 0,0 1 0,-3 0 0,-11-36 0,-6-24 0,24 86 0,-3-10 0,-1-1 0,0 1 0,-1 0 0,-16-33 0,22 52 0,0-1 0,0 1 0,0-1 0,-1 1 0,1-1 0,0 1 0,-1-1 0,1 1 0,0-1 0,-1 1 0,1 0 0,0-1 0,-1 1 0,1 0 0,-1-1 0,1 1 0,-1 0 0,1-1 0,-1 1 0,1 0 0,-1 0 0,1 0 0,-1-1 0,1 1 0,-1 0 0,0 0 0,1 0 0,-1 0 0,1 0 0,-1 0 0,1 0 0,-1 0 0,0 1 0,-1 0 0,1-1 0,0 1 0,0 0 0,0 0 0,-1 1 0,1-1 0,0 0 0,0 0 0,1 0 0,-1 1 0,0-1 0,0 2 0,-3 5 0,0 1 0,1 0 0,-3 9 0,-2 22 0,1 0 0,-1 54 0,7 81 0,1-164 0,3 0 0,3-17 0,5-20 0,-10 24 0,9-27 0,0-1 0,-2 0 0,-2-1 0,0 0 0,1-36 0,-6-161 0,-3 112 0,0 77 0,-8-47 0,4 47 0,0-44 0,8 51 0,-1 23 0,-1 0 0,1 0 0,-1 0 0,-1 0 0,0 1 0,0-1 0,-3-11 0,4 20 0,0 0 0,0 0 0,0-1 0,0 1 0,0 0 0,0 0 0,0 0 0,0 0 0,0-1 0,0 1 0,0 0 0,0 0 0,0 0 0,-1 0 0,1 0 0,0 0 0,0-1 0,0 1 0,0 0 0,0 0 0,0 0 0,0 0 0,0 0 0,-1 0 0,1 0 0,0-1 0,0 1 0,0 0 0,0 0 0,0 0 0,0 0 0,-1 0 0,1 0 0,0 0 0,0 0 0,0 0 0,0 0 0,-1 0 0,1 0 0,0 0 0,0 0 0,0 0 0,0 0 0,0 0 0,-1 0 0,1 0 0,0 0 0,0 0 0,0 0 0,0 0 0,0 0 0,-1 1 0,1-1 0,-5 11 0,0 15 0,-20 327 0,-5 55 0,29-390 0,-19 146 0,15-133 0,-2-1 0,-1 0 0,-16 37 0,18-55 0,-1 0 0,0-1 0,-1 0 0,-11 13 0,-16 23 0,20-24 0,-1-2 0,-1 0 0,-1-1 0,-1 0 0,-29 21 0,38-34 0,-1 0 0,1-1 0,-2 0 0,1-1 0,-1-1 0,1 0 0,-1 0 0,0-1 0,-1 0 0,1-1 0,0-1 0,-25 0 0,36 0 0,-1-1 0,1 0 0,-1-1 0,1 1 0,0 0 0,-1 0 0,1-1 0,0 1 0,-1 0 0,1-1 0,0 1 0,0-1 0,-1 0 0,1 1 0,0-1 0,0 0 0,0 0 0,0 0 0,-1-1 0,1 1 0,1 0 0,-1 0 0,1 0 0,0 0 0,-1 0 0,1 0 0,0 0 0,0-1 0,0 1 0,0 0 0,0 0 0,0 0 0,0 0 0,0 0 0,1 0 0,-1 0 0,0 0 0,0 0 0,1-1 0,3-7 0,1 1 0,0 0 0,0 0 0,10-11 0,-6 8 0,26-44 0,-22 35 0,0 0 0,29-33 0,-34 46 0,6-9 0,-16 14 0,-11 7 0,1 1 0,1 1 0,-1 0 0,2 1 0,-1 1 0,1-1 0,-11 14 0,-32 25 0,26-26 0,-25 19 0,47-37 0,1 0 0,-1-1 0,0 0 0,1 1 0,-1-1 0,0-1 0,-1 1 0,1-1 0,-6 1 0,10-2 0,1 0 0,0 0 0,0 0 0,0 0 0,0 0 0,0 0 0,-1 0 0,1 1 0,0-1 0,0 0 0,0 0 0,0 0 0,-1 0 0,1 0 0,0 0 0,0 0 0,0 0 0,0 0 0,0-1 0,-1 1 0,1 0 0,0 0 0,0 0 0,0 0 0,0 0 0,0 0 0,-1 0 0,1 0 0,0 0 0,0 0 0,0 0 0,0-1 0,0 1 0,0 0 0,0 0 0,0 0 0,-1 0 0,1 0 0,0 0 0,0-1 0,0 1 0,0 0 0,0 0 0,0 0 0,0-1 0,6-6 0,15-9 0,-18 14 0,5-5 0,0-1 0,0 1 0,-1-1 0,0-1 0,6-8 0,-7 8 0,0 1 0,0 0 0,1 0 0,0 1 0,16-13 0,59-41 0,-74 58 0,1-1 0,-1 1 0,1 0 0,0 1 0,17-3 0,6-2 0,78-18 0,-76 19 0,1 3 0,-1 1 0,58 3 0,-26 1 0,-60-2 0,1 0 0,-1 0 0,0 1 0,0 0 0,0 0 0,0 1 0,0 0 0,12 5 0,-16-6 0,1 1 0,0-1 0,-1 1 0,1 0 0,-1 0 0,0 1 0,1-1 0,-1 0 0,0 1 0,-1-1 0,1 1 0,0-1 0,-1 1 0,1 0 0,-1 0 0,0 0 0,0 0 0,0 0 0,1 6 0,-1-5 0,-1 0 0,1 0 0,-1 0 0,0 0 0,0 0 0,0 0 0,0 0 0,-1-1 0,0 1 0,1 0 0,-1 0 0,-1 0 0,1 0 0,-2 3 0,0-3 0,1-1 0,-1 1 0,0-1 0,0 0 0,-1 0 0,1 0 0,0 0 0,-1-1 0,0 1 0,1-1 0,-1 0 0,-6 2 0,-10 5 0,-69 35 0,75-37 0,-1 0 0,-20 5 0,21-7 0,-1 1 0,-19 10 0,-95 55 0,100-54 0,22-12 0,0-1 0,-1 1 0,0-1 0,0-1 0,0 0 0,0 0 0,-13 3 0,-2-4 0,1 0 0,-43-3 0,46-1 0,1 2 0,-1 0 0,1 1 0,-1 1 0,-19 4 0,-8 5 0,79-9 0,-18-6 0,0 0 0,15-8 0,10-2 0,19-2 0,-1 3 0,2 3 0,0 2 0,0 3 0,65 3 0,-60 1 0,-31-1 0,0 2 0,34 5 0,-57-3 0,0 2 0,0-1 0,-1 1 0,13 6 0,14 6 0,-19-7 0,-18-8 0,1-1 0,-1 0 0,0 1 0,0-1 0,1 0 0,-1 1 0,0-1 0,1 0 0,-1 1 0,0-1 0,0 1 0,0-1 0,0 1 0,1-1 0,-1 1 0,0-1 0,0 1 0,0-1 0,0 0 0,0 1 0,0-1 0,0 1 0,0 0 0,-1 0 0,0 1 0,0-1 0,-1 1 0,1-1 0,0 1 0,0-1 0,-1 0 0,1 0 0,0 0 0,-1 0 0,1 0 0,-1 0 0,0 0 0,1 0 0,-1-1 0,0 1 0,-2 0 0,-15 6 0,0-2 0,0 0 0,0-2 0,-31 3 0,-77-4 0,-15 0 0,86 10 0,17-3 0,27-7 0,-37 6 0,-1-1 0,-55 0 0,87-8 0,11 0 0,0 1 0,0 0 0,-1 0 0,1 0 0,0 1 0,0 0 0,0 1 0,0-1 0,0 1 0,0 1 0,-11 5 0,7-1 0,-1 0 0,1-1 0,-1-1 0,0 0 0,0-1 0,-1 0 0,1 0 0,-1-2 0,0 1 0,0-2 0,0 0 0,-22 0 0,30-4 0,11-2 0,11-1 0,9-2 0,0 1 0,1 2 0,47-4 0,83 7 0,-140 2 0,667 0 0,-678 0 0,-3 0 0,-1-1 0,1 1 0,0 0 0,0 1 0,0-1 0,-1 0 0,1 1 0,0-1 0,0 1 0,-1 0 0,1 0 0,-1 0 0,6 3 0,-8-4 0,0 0 0,0 1 0,0-1 0,0 1 0,0-1 0,0 0 0,0 1 0,0-1 0,0 1 0,0-1 0,0 1 0,0-1 0,0 0 0,0 1 0,0-1 0,0 1 0,0-1 0,0 0 0,-1 1 0,1-1 0,0 1 0,0-1 0,0 0 0,-1 1 0,1-1 0,0 0 0,0 1 0,-1-1 0,1 0 0,0 0 0,-1 1 0,1-1 0,0 0 0,-1 0 0,1 0 0,-1 1 0,0-1 0,-18 12 0,15-10 0,-18 13 0,17-11 0,0 0 0,-1 0 0,0 0 0,0-1 0,0 0 0,-10 3 0,-33 6 0,-73 9 0,66-12 0,31-4 0,-46 3 0,-261-8 0,153-1 0,147 2 0,-45 9 0,-4 1 0,300-13 0,-112 3 0,-81 1 0,-1 1 0,1 0 0,37 12 0,-35-8 0,0-1 0,40 3 0,271-7 0,-169-4 0,-96 2-1365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48.948"/>
    </inkml:context>
    <inkml:brush xml:id="br0">
      <inkml:brushProperty name="width" value="0.2" units="cm"/>
      <inkml:brushProperty name="height" value="0.2" units="cm"/>
      <inkml:brushProperty name="color" value="#FFFFFF"/>
    </inkml:brush>
  </inkml:definitions>
  <inkml:trace contextRef="#ctx0" brushRef="#br0">0 1 24575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36:49.988"/>
    </inkml:context>
    <inkml:brush xml:id="br0">
      <inkml:brushProperty name="width" value="0.2" units="cm"/>
      <inkml:brushProperty name="height" value="0.2" units="cm"/>
      <inkml:brushProperty name="color" value="#FFFFFF"/>
    </inkml:brush>
  </inkml:definitions>
  <inkml:trace contextRef="#ctx0" brushRef="#br0">1 1 24575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2:45.721"/>
    </inkml:context>
    <inkml:brush xml:id="br0">
      <inkml:brushProperty name="width" value="0.2" units="cm"/>
      <inkml:brushProperty name="height" value="0.2" units="cm"/>
      <inkml:brushProperty name="color" value="#FFFFFF"/>
    </inkml:brush>
  </inkml:definitions>
  <inkml:trace contextRef="#ctx0" brushRef="#br0">0 0 24575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3:10.932"/>
    </inkml:context>
    <inkml:brush xml:id="br0">
      <inkml:brushProperty name="width" value="0.2" units="cm"/>
      <inkml:brushProperty name="height" value="0.2" units="cm"/>
      <inkml:brushProperty name="color" value="#FFFFFF"/>
    </inkml:brush>
  </inkml:definitions>
  <inkml:trace contextRef="#ctx0" brushRef="#br0">1 0 24575</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3:11.619"/>
    </inkml:context>
    <inkml:brush xml:id="br0">
      <inkml:brushProperty name="width" value="0.2" units="cm"/>
      <inkml:brushProperty name="height" value="0.2" units="cm"/>
      <inkml:brushProperty name="color" value="#FFFFFF"/>
    </inkml:brush>
  </inkml:definitions>
  <inkml:trace contextRef="#ctx0" brushRef="#br0">0 0 24575</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2T23:43:12.290"/>
    </inkml:context>
    <inkml:brush xml:id="br0">
      <inkml:brushProperty name="width" value="0.2" units="cm"/>
      <inkml:brushProperty name="height" value="0.2" units="cm"/>
      <inkml:brushProperty name="color" value="#FFFFFF"/>
    </inkml:brush>
  </inkml:definitions>
  <inkml:trace contextRef="#ctx0" brushRef="#br0">1 0 24575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1F7EDE-2E20-4505-8D5B-36B0FA5C15B0}" type="datetimeFigureOut">
              <a:rPr lang="en-GB" smtClean="0"/>
              <a:t>28/03/2023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FE5DCC-B28A-452A-939F-1FABCA516859}" type="slidenum">
              <a:rPr lang="en-GB" smtClean="0"/>
              <a:t>‹#›</a:t>
            </a:fld>
            <a:endParaRPr lang="en-GB"/>
          </a:p>
        </p:txBody>
      </p:sp>
    </p:spTree>
    <p:extLst>
      <p:ext uri="{BB962C8B-B14F-4D97-AF65-F5344CB8AC3E}">
        <p14:creationId xmlns:p14="http://schemas.microsoft.com/office/powerpoint/2010/main" val="603372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B54D4-1381-1769-E695-BB9F3F9727D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6A511C5-E6CD-A761-8531-70D91132C4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D477F64-A485-B86C-88BC-F58D87A79A29}"/>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5" name="Footer Placeholder 4">
            <a:extLst>
              <a:ext uri="{FF2B5EF4-FFF2-40B4-BE49-F238E27FC236}">
                <a16:creationId xmlns:a16="http://schemas.microsoft.com/office/drawing/2014/main" id="{46986E83-B180-18E9-6E2E-84A55B9DDF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8A891A-358D-73E1-7529-7E0252BCC7C5}"/>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38887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05F34-5727-4D66-9840-7A9C77EA18F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2E2F206-C35B-5AD7-4DC0-DD45A025D70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1FDCDF9-1B5A-3C81-7D62-EAFC8DEB7E2A}"/>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5" name="Footer Placeholder 4">
            <a:extLst>
              <a:ext uri="{FF2B5EF4-FFF2-40B4-BE49-F238E27FC236}">
                <a16:creationId xmlns:a16="http://schemas.microsoft.com/office/drawing/2014/main" id="{8DEA50A7-8E64-3126-6A0D-4C6EFBB21E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6024F17-9E98-1182-28A3-1895BE139B27}"/>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361278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8C1CE2-DDD1-B406-CC97-49E925D4B72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8B06B1-4106-25E6-0660-9EFC40C863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930060-5370-3855-78CC-0DE5DA50F1E2}"/>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5" name="Footer Placeholder 4">
            <a:extLst>
              <a:ext uri="{FF2B5EF4-FFF2-40B4-BE49-F238E27FC236}">
                <a16:creationId xmlns:a16="http://schemas.microsoft.com/office/drawing/2014/main" id="{0E00012E-F4F3-E43C-2542-2F4AA34041C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C11D1-5940-43DE-C263-421691880B72}"/>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28992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94BE1-BBEB-A4DF-5DAB-6535BB6F74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2071CC-6668-28CB-5E96-376C6737271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90759F5-1448-44B6-E2CB-4B4E4B3544FA}"/>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5" name="Footer Placeholder 4">
            <a:extLst>
              <a:ext uri="{FF2B5EF4-FFF2-40B4-BE49-F238E27FC236}">
                <a16:creationId xmlns:a16="http://schemas.microsoft.com/office/drawing/2014/main" id="{087295D8-746C-D308-C4BD-71070991BF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84CCEB-AF75-583D-EF68-505CDA8091FC}"/>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1029937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4AF2D-2373-AA85-B10A-2DB1AAB55B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A9E4E4C-EADC-B4FE-CBB9-A703F0CD72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BE06E3A-8627-6D85-43B9-C1160A7F2DF3}"/>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5" name="Footer Placeholder 4">
            <a:extLst>
              <a:ext uri="{FF2B5EF4-FFF2-40B4-BE49-F238E27FC236}">
                <a16:creationId xmlns:a16="http://schemas.microsoft.com/office/drawing/2014/main" id="{7FED68E0-BB35-50D1-C063-186759E85DA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67A912-D9E4-FB7C-9677-BDA6A54BB155}"/>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281527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623AA-7AA6-4921-03EF-0F84D6A3F8B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495A00F-CE8C-9605-E809-0438C0DF90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C3059FB-660F-0CDE-0D40-88FA469F47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F9057C0-BAEA-1B16-8FD4-10B96FC3F8E4}"/>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6" name="Footer Placeholder 5">
            <a:extLst>
              <a:ext uri="{FF2B5EF4-FFF2-40B4-BE49-F238E27FC236}">
                <a16:creationId xmlns:a16="http://schemas.microsoft.com/office/drawing/2014/main" id="{4DC5691E-C0F7-E5C3-0133-1C245E22486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1DDDDD7-58BF-6CF4-3822-C1C7E12E28FA}"/>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3653112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2C4A-FA91-D2BB-CA6A-10C78327107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753B6E9-72A2-B84E-F4B9-6E0A00D90C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2E3A8F0-9D41-C0DE-F246-6257E46E70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862C78E-0824-1870-64AD-5C3125B884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E5AA92-FE94-DAC0-92C7-44E1FC8646C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E69B869-4E57-3E85-5B03-A735A7918E6A}"/>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8" name="Footer Placeholder 7">
            <a:extLst>
              <a:ext uri="{FF2B5EF4-FFF2-40B4-BE49-F238E27FC236}">
                <a16:creationId xmlns:a16="http://schemas.microsoft.com/office/drawing/2014/main" id="{3E3C93D4-74D5-D5DE-74C2-2DC3B21ACF2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BF574E1-5A65-0439-6DF0-E771ABF56133}"/>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2170202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1D082-3875-5AE5-D9FA-7588EC98491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9B10F46F-71BD-A8AE-FA4F-AA6009CFB407}"/>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4" name="Footer Placeholder 3">
            <a:extLst>
              <a:ext uri="{FF2B5EF4-FFF2-40B4-BE49-F238E27FC236}">
                <a16:creationId xmlns:a16="http://schemas.microsoft.com/office/drawing/2014/main" id="{67B683E9-E7F3-CCC9-EE3D-5E9D3132612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699E58C-C3B7-1BB7-374A-C5895B7C5768}"/>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37723759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DE2D77-EC04-CA9B-7C17-1753D741B3A5}"/>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3" name="Footer Placeholder 2">
            <a:extLst>
              <a:ext uri="{FF2B5EF4-FFF2-40B4-BE49-F238E27FC236}">
                <a16:creationId xmlns:a16="http://schemas.microsoft.com/office/drawing/2014/main" id="{291799DA-C1BD-97C4-2BA6-9688AEA686D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6B9E37A-F175-4EBA-334C-99F5DF17046B}"/>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1163165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F29E9-BB7E-2DD4-8DD8-4504D98A49E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4BDF9FF-0F6D-0F1F-6B75-3913F2D85E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F0CDED3-9BC5-AEE5-E8B1-2506E321B1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AFB6E9-D8AB-A3D6-D67E-B6ED22A5DDD0}"/>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6" name="Footer Placeholder 5">
            <a:extLst>
              <a:ext uri="{FF2B5EF4-FFF2-40B4-BE49-F238E27FC236}">
                <a16:creationId xmlns:a16="http://schemas.microsoft.com/office/drawing/2014/main" id="{48B59692-8537-94EE-853C-3DAEB891960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EAF4F7A-032C-B2EE-C43E-FEACD323B5AD}"/>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17979990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E2D8C-0033-EF47-80D4-549B2C9C6E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5C9084-6B47-16FA-C062-D53FE52B67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E27CD1F-D6CA-C085-0871-1366FB1886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0E7BE4-AF9A-832A-3DE1-22B21A42C8AF}"/>
              </a:ext>
            </a:extLst>
          </p:cNvPr>
          <p:cNvSpPr>
            <a:spLocks noGrp="1"/>
          </p:cNvSpPr>
          <p:nvPr>
            <p:ph type="dt" sz="half" idx="10"/>
          </p:nvPr>
        </p:nvSpPr>
        <p:spPr/>
        <p:txBody>
          <a:bodyPr/>
          <a:lstStyle/>
          <a:p>
            <a:fld id="{AD560BB6-8D79-47CD-B58F-309493EBF426}" type="datetimeFigureOut">
              <a:rPr lang="en-GB" smtClean="0"/>
              <a:t>28/03/2023</a:t>
            </a:fld>
            <a:endParaRPr lang="en-GB"/>
          </a:p>
        </p:txBody>
      </p:sp>
      <p:sp>
        <p:nvSpPr>
          <p:cNvPr id="6" name="Footer Placeholder 5">
            <a:extLst>
              <a:ext uri="{FF2B5EF4-FFF2-40B4-BE49-F238E27FC236}">
                <a16:creationId xmlns:a16="http://schemas.microsoft.com/office/drawing/2014/main" id="{1B1638C5-016C-5455-0342-281F26F4F5A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55B63F8-84B6-83AB-5997-D57CB0E3DDE8}"/>
              </a:ext>
            </a:extLst>
          </p:cNvPr>
          <p:cNvSpPr>
            <a:spLocks noGrp="1"/>
          </p:cNvSpPr>
          <p:nvPr>
            <p:ph type="sldNum" sz="quarter" idx="12"/>
          </p:nvPr>
        </p:nvSpPr>
        <p:spPr/>
        <p:txBody>
          <a:bodyPr/>
          <a:lstStyle/>
          <a:p>
            <a:fld id="{0C699DC4-32BA-4075-A293-1BC94B49185C}" type="slidenum">
              <a:rPr lang="en-GB" smtClean="0"/>
              <a:t>‹#›</a:t>
            </a:fld>
            <a:endParaRPr lang="en-GB"/>
          </a:p>
        </p:txBody>
      </p:sp>
    </p:spTree>
    <p:extLst>
      <p:ext uri="{BB962C8B-B14F-4D97-AF65-F5344CB8AC3E}">
        <p14:creationId xmlns:p14="http://schemas.microsoft.com/office/powerpoint/2010/main" val="9529152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522C73-3DC0-85D5-BA32-CF7E4B3E54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D409E72-791D-270B-DF88-D4F2BD94E6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F816060-7D97-613F-2A78-AC8EB350EF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560BB6-8D79-47CD-B58F-309493EBF426}" type="datetimeFigureOut">
              <a:rPr lang="en-GB" smtClean="0"/>
              <a:t>28/03/2023</a:t>
            </a:fld>
            <a:endParaRPr lang="en-GB"/>
          </a:p>
        </p:txBody>
      </p:sp>
      <p:sp>
        <p:nvSpPr>
          <p:cNvPr id="5" name="Footer Placeholder 4">
            <a:extLst>
              <a:ext uri="{FF2B5EF4-FFF2-40B4-BE49-F238E27FC236}">
                <a16:creationId xmlns:a16="http://schemas.microsoft.com/office/drawing/2014/main" id="{0C40D545-C71E-A6C2-9471-1EC3E64070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114E5F2-7BED-6489-1514-5CDAD1DBE8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699DC4-32BA-4075-A293-1BC94B49185C}" type="slidenum">
              <a:rPr lang="en-GB" smtClean="0"/>
              <a:t>‹#›</a:t>
            </a:fld>
            <a:endParaRPr lang="en-GB"/>
          </a:p>
        </p:txBody>
      </p:sp>
    </p:spTree>
    <p:extLst>
      <p:ext uri="{BB962C8B-B14F-4D97-AF65-F5344CB8AC3E}">
        <p14:creationId xmlns:p14="http://schemas.microsoft.com/office/powerpoint/2010/main" val="623516997"/>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customXml" Target="../ink/ink16.xml"/><Relationship Id="rId13" Type="http://schemas.openxmlformats.org/officeDocument/2006/relationships/image" Target="../media/image42.png"/><Relationship Id="rId3" Type="http://schemas.openxmlformats.org/officeDocument/2006/relationships/customXml" Target="../ink/ink14.xml"/><Relationship Id="rId7" Type="http://schemas.openxmlformats.org/officeDocument/2006/relationships/image" Target="../media/image41.png"/><Relationship Id="rId12" Type="http://schemas.openxmlformats.org/officeDocument/2006/relationships/image" Target="../media/image41.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customXml" Target="../ink/ink15.xml"/><Relationship Id="rId11" Type="http://schemas.openxmlformats.org/officeDocument/2006/relationships/customXml" Target="../ink/ink18.xml"/><Relationship Id="rId5" Type="http://schemas.openxmlformats.org/officeDocument/2006/relationships/image" Target="../media/image300.png"/><Relationship Id="rId10" Type="http://schemas.openxmlformats.org/officeDocument/2006/relationships/customXml" Target="../ink/ink17.xml"/><Relationship Id="rId9" Type="http://schemas.openxmlformats.org/officeDocument/2006/relationships/image" Target="../media/image510.png"/><Relationship Id="rId1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1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18.png"/><Relationship Id="rId4" Type="http://schemas.openxmlformats.org/officeDocument/2006/relationships/image" Target="../media/image54.png"/><Relationship Id="rId9" Type="http://schemas.openxmlformats.org/officeDocument/2006/relationships/image" Target="../media/image58.png"/></Relationships>
</file>

<file path=ppt/slides/_rels/slide1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6.png"/><Relationship Id="rId3" Type="http://schemas.openxmlformats.org/officeDocument/2006/relationships/customXml" Target="../ink/ink1.xml"/><Relationship Id="rId7" Type="http://schemas.openxmlformats.org/officeDocument/2006/relationships/image" Target="../media/image4.png"/><Relationship Id="rId12"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customXml" Target="../ink/ink2.xml"/><Relationship Id="rId11" Type="http://schemas.openxmlformats.org/officeDocument/2006/relationships/customXml" Target="../ink/ink5.xml"/><Relationship Id="rId5" Type="http://schemas.openxmlformats.org/officeDocument/2006/relationships/image" Target="../media/image3.png"/><Relationship Id="rId10" Type="http://schemas.openxmlformats.org/officeDocument/2006/relationships/customXml" Target="../ink/ink4.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customXml" Target="../ink/ink6.xml"/><Relationship Id="rId7" Type="http://schemas.openxmlformats.org/officeDocument/2006/relationships/customXml" Target="../ink/ink9.xml"/><Relationship Id="rId12"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customXml" Target="../ink/ink8.xml"/><Relationship Id="rId11" Type="http://schemas.openxmlformats.org/officeDocument/2006/relationships/image" Target="../media/image20.png"/><Relationship Id="rId5" Type="http://schemas.openxmlformats.org/officeDocument/2006/relationships/customXml" Target="../ink/ink7.xml"/><Relationship Id="rId10" Type="http://schemas.openxmlformats.org/officeDocument/2006/relationships/image" Target="../media/image19.png"/><Relationship Id="rId4" Type="http://schemas.openxmlformats.org/officeDocument/2006/relationships/image" Target="../media/image4.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customXml" Target="../ink/ink10.xml"/><Relationship Id="rId7" Type="http://schemas.openxmlformats.org/officeDocument/2006/relationships/customXml" Target="../ink/ink13.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customXml" Target="../ink/ink12.xml"/><Relationship Id="rId11" Type="http://schemas.openxmlformats.org/officeDocument/2006/relationships/image" Target="../media/image26.png"/><Relationship Id="rId5" Type="http://schemas.openxmlformats.org/officeDocument/2006/relationships/customXml" Target="../ink/ink11.xml"/><Relationship Id="rId10" Type="http://schemas.openxmlformats.org/officeDocument/2006/relationships/image" Target="../media/image25.png"/><Relationship Id="rId4" Type="http://schemas.openxmlformats.org/officeDocument/2006/relationships/image" Target="../media/image170.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7.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4434B27-23A1-ED0D-2DE0-36C257F33A49}"/>
              </a:ext>
            </a:extLst>
          </p:cNvPr>
          <p:cNvSpPr/>
          <p:nvPr/>
        </p:nvSpPr>
        <p:spPr>
          <a:xfrm>
            <a:off x="220133" y="188147"/>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8" name="Title 1">
            <a:extLst>
              <a:ext uri="{FF2B5EF4-FFF2-40B4-BE49-F238E27FC236}">
                <a16:creationId xmlns:a16="http://schemas.microsoft.com/office/drawing/2014/main" id="{63F40005-6791-D756-C19C-E56BDA5FB1F6}"/>
              </a:ext>
            </a:extLst>
          </p:cNvPr>
          <p:cNvSpPr txBox="1">
            <a:spLocks/>
          </p:cNvSpPr>
          <p:nvPr/>
        </p:nvSpPr>
        <p:spPr>
          <a:xfrm>
            <a:off x="568960" y="529874"/>
            <a:ext cx="11277600" cy="164796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5400" b="1" dirty="0"/>
              <a:t>Hampshire Learning Disability Partnership</a:t>
            </a:r>
          </a:p>
        </p:txBody>
      </p:sp>
      <p:pic>
        <p:nvPicPr>
          <p:cNvPr id="9" name="Picture 8">
            <a:extLst>
              <a:ext uri="{FF2B5EF4-FFF2-40B4-BE49-F238E27FC236}">
                <a16:creationId xmlns:a16="http://schemas.microsoft.com/office/drawing/2014/main" id="{3D94E480-070F-BCC1-F619-D711F1FE35D5}"/>
              </a:ext>
            </a:extLst>
          </p:cNvPr>
          <p:cNvPicPr>
            <a:picLocks noChangeAspect="1"/>
          </p:cNvPicPr>
          <p:nvPr/>
        </p:nvPicPr>
        <p:blipFill>
          <a:blip r:embed="rId2"/>
          <a:stretch>
            <a:fillRect/>
          </a:stretch>
        </p:blipFill>
        <p:spPr>
          <a:xfrm>
            <a:off x="4921750" y="2377796"/>
            <a:ext cx="2572019" cy="2273814"/>
          </a:xfrm>
          <a:prstGeom prst="rect">
            <a:avLst/>
          </a:prstGeom>
        </p:spPr>
      </p:pic>
      <p:sp>
        <p:nvSpPr>
          <p:cNvPr id="10" name="Title 1">
            <a:extLst>
              <a:ext uri="{FF2B5EF4-FFF2-40B4-BE49-F238E27FC236}">
                <a16:creationId xmlns:a16="http://schemas.microsoft.com/office/drawing/2014/main" id="{8096F7FF-5C59-6AA9-2731-B5B275EABBFD}"/>
              </a:ext>
            </a:extLst>
          </p:cNvPr>
          <p:cNvSpPr txBox="1">
            <a:spLocks/>
          </p:cNvSpPr>
          <p:nvPr/>
        </p:nvSpPr>
        <p:spPr>
          <a:xfrm>
            <a:off x="3164997" y="4928050"/>
            <a:ext cx="6085524" cy="1238081"/>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b="1" dirty="0"/>
              <a:t>Updates from the </a:t>
            </a:r>
          </a:p>
          <a:p>
            <a:endParaRPr lang="en-GB" sz="700" b="1" dirty="0"/>
          </a:p>
          <a:p>
            <a:r>
              <a:rPr lang="en-GB" b="1" dirty="0"/>
              <a:t>Self-Advocates</a:t>
            </a:r>
          </a:p>
        </p:txBody>
      </p:sp>
      <p:sp>
        <p:nvSpPr>
          <p:cNvPr id="3" name="TextBox 2">
            <a:extLst>
              <a:ext uri="{FF2B5EF4-FFF2-40B4-BE49-F238E27FC236}">
                <a16:creationId xmlns:a16="http://schemas.microsoft.com/office/drawing/2014/main" id="{AD411C7A-E64F-D82A-B054-F65B6BD621BE}"/>
              </a:ext>
            </a:extLst>
          </p:cNvPr>
          <p:cNvSpPr txBox="1"/>
          <p:nvPr/>
        </p:nvSpPr>
        <p:spPr>
          <a:xfrm>
            <a:off x="10710531" y="372444"/>
            <a:ext cx="1018835" cy="382772"/>
          </a:xfrm>
          <a:prstGeom prst="rect">
            <a:avLst/>
          </a:prstGeom>
          <a:noFill/>
        </p:spPr>
        <p:txBody>
          <a:bodyPr wrap="square" rtlCol="0">
            <a:spAutoFit/>
          </a:bodyPr>
          <a:lstStyle/>
          <a:p>
            <a:r>
              <a:rPr lang="en-GB" dirty="0"/>
              <a:t>James</a:t>
            </a:r>
          </a:p>
        </p:txBody>
      </p:sp>
    </p:spTree>
    <p:extLst>
      <p:ext uri="{BB962C8B-B14F-4D97-AF65-F5344CB8AC3E}">
        <p14:creationId xmlns:p14="http://schemas.microsoft.com/office/powerpoint/2010/main" val="1964731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138825"/>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10" name="TextBox 9">
            <a:extLst>
              <a:ext uri="{FF2B5EF4-FFF2-40B4-BE49-F238E27FC236}">
                <a16:creationId xmlns:a16="http://schemas.microsoft.com/office/drawing/2014/main" id="{975EDE8D-82CE-F874-067E-8FDADA13F291}"/>
              </a:ext>
            </a:extLst>
          </p:cNvPr>
          <p:cNvSpPr txBox="1"/>
          <p:nvPr/>
        </p:nvSpPr>
        <p:spPr>
          <a:xfrm>
            <a:off x="2521514" y="276488"/>
            <a:ext cx="9339971" cy="3570208"/>
          </a:xfrm>
          <a:prstGeom prst="rect">
            <a:avLst/>
          </a:prstGeom>
          <a:noFill/>
        </p:spPr>
        <p:txBody>
          <a:bodyPr wrap="square" rtlCol="0">
            <a:spAutoFit/>
          </a:bodyPr>
          <a:lstStyle/>
          <a:p>
            <a:pPr lvl="0"/>
            <a:r>
              <a:rPr lang="en-GB" sz="2800" b="1" dirty="0">
                <a:solidFill>
                  <a:srgbClr val="7030A0"/>
                </a:solidFill>
                <a:latin typeface="Arial" panose="020B0604020202020204" pitchFamily="34" charset="0"/>
                <a:cs typeface="Arial" panose="020B0604020202020204" pitchFamily="34" charset="0"/>
              </a:rPr>
              <a:t>   Being Safe Staying Safe</a:t>
            </a:r>
          </a:p>
          <a:p>
            <a:pPr lvl="0"/>
            <a:endParaRPr lang="en-GB" sz="2200" b="1" dirty="0">
              <a:solidFill>
                <a:srgbClr val="7030A0"/>
              </a:solidFill>
              <a:latin typeface="Arial" panose="020B0604020202020204" pitchFamily="34" charset="0"/>
              <a:cs typeface="Arial" panose="020B0604020202020204" pitchFamily="34" charset="0"/>
            </a:endParaRPr>
          </a:p>
          <a:p>
            <a:pPr lvl="0"/>
            <a:endParaRPr lang="en-GB" sz="2200" b="1" dirty="0">
              <a:solidFill>
                <a:srgbClr val="4F2454"/>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We had a presentation from Judy Rice from the Fire Service and we are going to Co-produce training for Safe and Well Visits with Hampshire Fire and Rescue with the groups we link to in our </a:t>
            </a:r>
          </a:p>
          <a:p>
            <a:r>
              <a:rPr lang="en-GB" sz="2200" dirty="0">
                <a:latin typeface="Arial" panose="020B0604020202020204" pitchFamily="34" charset="0"/>
                <a:cs typeface="Arial" panose="020B0604020202020204" pitchFamily="34" charset="0"/>
              </a:rPr>
              <a:t>    areas</a:t>
            </a:r>
          </a:p>
          <a:p>
            <a:endParaRPr lang="en-GB" sz="2200" dirty="0">
              <a:latin typeface="Arial" panose="020B0604020202020204" pitchFamily="34" charset="0"/>
              <a:cs typeface="Arial" panose="020B0604020202020204" pitchFamily="34" charset="0"/>
            </a:endParaRPr>
          </a:p>
          <a:p>
            <a:endParaRPr lang="en-GB" sz="2200" dirty="0">
              <a:latin typeface="Arial" panose="020B0604020202020204" pitchFamily="34" charset="0"/>
              <a:cs typeface="Arial" panose="020B0604020202020204" pitchFamily="34" charset="0"/>
            </a:endParaRPr>
          </a:p>
          <a:p>
            <a:pPr lvl="0"/>
            <a:r>
              <a:rPr lang="en-GB" sz="2200" dirty="0">
                <a:solidFill>
                  <a:srgbClr val="4F2454"/>
                </a:solidFill>
                <a:latin typeface="Arial" panose="020B0604020202020204" pitchFamily="34" charset="0"/>
                <a:cs typeface="Arial" panose="020B0604020202020204" pitchFamily="34" charset="0"/>
              </a:rPr>
              <a:t>   </a:t>
            </a:r>
          </a:p>
        </p:txBody>
      </p:sp>
      <p:pic>
        <p:nvPicPr>
          <p:cNvPr id="5" name="Picture 2" descr="Fire Engine 1">
            <a:extLst>
              <a:ext uri="{FF2B5EF4-FFF2-40B4-BE49-F238E27FC236}">
                <a16:creationId xmlns:a16="http://schemas.microsoft.com/office/drawing/2014/main" id="{243B53CA-AF6D-2804-4999-AB4457FA8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913" y="1164107"/>
            <a:ext cx="1588819" cy="158881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6C3AB75-27F0-E6C6-4873-FD17BC5D5638}"/>
              </a:ext>
            </a:extLst>
          </p:cNvPr>
          <p:cNvSpPr txBox="1"/>
          <p:nvPr/>
        </p:nvSpPr>
        <p:spPr>
          <a:xfrm>
            <a:off x="11001154" y="198037"/>
            <a:ext cx="791357" cy="369332"/>
          </a:xfrm>
          <a:prstGeom prst="rect">
            <a:avLst/>
          </a:prstGeom>
          <a:noFill/>
        </p:spPr>
        <p:txBody>
          <a:bodyPr wrap="square" rtlCol="0">
            <a:spAutoFit/>
          </a:bodyPr>
          <a:lstStyle/>
          <a:p>
            <a:r>
              <a:rPr lang="en-GB" dirty="0"/>
              <a:t>Arun</a:t>
            </a:r>
          </a:p>
        </p:txBody>
      </p:sp>
      <p:sp>
        <p:nvSpPr>
          <p:cNvPr id="2" name="TextBox 1">
            <a:extLst>
              <a:ext uri="{FF2B5EF4-FFF2-40B4-BE49-F238E27FC236}">
                <a16:creationId xmlns:a16="http://schemas.microsoft.com/office/drawing/2014/main" id="{7A4B0D3F-635A-57F4-D74C-9482BC71FFBF}"/>
              </a:ext>
            </a:extLst>
          </p:cNvPr>
          <p:cNvSpPr txBox="1"/>
          <p:nvPr/>
        </p:nvSpPr>
        <p:spPr>
          <a:xfrm>
            <a:off x="2521867" y="2752926"/>
            <a:ext cx="8965779" cy="2985433"/>
          </a:xfrm>
          <a:prstGeom prst="rect">
            <a:avLst/>
          </a:prstGeom>
          <a:noFill/>
        </p:spPr>
        <p:txBody>
          <a:bodyPr wrap="square" rtlCol="0">
            <a:spAutoFit/>
          </a:bodyPr>
          <a:lstStyle/>
          <a:p>
            <a:pPr lvl="0"/>
            <a:endParaRPr lang="en-GB" sz="2200" b="1" dirty="0">
              <a:solidFill>
                <a:srgbClr val="7030A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400" dirty="0"/>
              <a:t>We will have a presentation about Tech and how this can keep </a:t>
            </a:r>
          </a:p>
          <a:p>
            <a:r>
              <a:rPr lang="en-GB" sz="2400" dirty="0"/>
              <a:t>    people safe at our next meeting with </a:t>
            </a:r>
            <a:r>
              <a:rPr lang="en-GB" sz="2400" dirty="0" err="1"/>
              <a:t>Argenti</a:t>
            </a:r>
            <a:endParaRPr lang="en-GB" sz="2400" dirty="0"/>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We have been finding the Safe Places in Hampshire and want to work together on a project for this as we think it is important </a:t>
            </a:r>
          </a:p>
          <a:p>
            <a:r>
              <a:rPr lang="en-GB" sz="2200" dirty="0">
                <a:solidFill>
                  <a:srgbClr val="4F2454"/>
                </a:solidFill>
                <a:latin typeface="Arial" panose="020B0604020202020204" pitchFamily="34" charset="0"/>
                <a:cs typeface="Arial" panose="020B0604020202020204" pitchFamily="34" charset="0"/>
              </a:rPr>
              <a:t>     </a:t>
            </a:r>
          </a:p>
        </p:txBody>
      </p:sp>
      <p:pic>
        <p:nvPicPr>
          <p:cNvPr id="3" name="Picture 6" descr="Safeguarding Alert">
            <a:extLst>
              <a:ext uri="{FF2B5EF4-FFF2-40B4-BE49-F238E27FC236}">
                <a16:creationId xmlns:a16="http://schemas.microsoft.com/office/drawing/2014/main" id="{63476E6A-8C5C-EED4-B18F-53287E439E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1197" y="2944456"/>
            <a:ext cx="969087" cy="96908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A9839E2C-C15D-304E-0E00-77730AD86B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7329" y="3666732"/>
            <a:ext cx="1200317" cy="43834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afe Places">
            <a:extLst>
              <a:ext uri="{FF2B5EF4-FFF2-40B4-BE49-F238E27FC236}">
                <a16:creationId xmlns:a16="http://schemas.microsoft.com/office/drawing/2014/main" id="{2B78FA59-A7CF-693E-CC83-EDD93F0936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04" y="4612157"/>
            <a:ext cx="914400" cy="91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136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DEB1788-8A9B-2592-0D2D-3124FD0E7EC6}"/>
              </a:ext>
            </a:extLst>
          </p:cNvPr>
          <p:cNvGrpSpPr/>
          <p:nvPr/>
        </p:nvGrpSpPr>
        <p:grpSpPr>
          <a:xfrm>
            <a:off x="220133" y="274431"/>
            <a:ext cx="11785600" cy="6277876"/>
            <a:chOff x="220133" y="290062"/>
            <a:chExt cx="11785600" cy="6277876"/>
          </a:xfrm>
        </p:grpSpPr>
        <p:sp>
          <p:nvSpPr>
            <p:cNvPr id="6" name="Rectangle 5">
              <a:extLst>
                <a:ext uri="{FF2B5EF4-FFF2-40B4-BE49-F238E27FC236}">
                  <a16:creationId xmlns:a16="http://schemas.microsoft.com/office/drawing/2014/main" id="{4F3E8FF7-9EA9-74A1-3C38-10088832D917}"/>
                </a:ext>
              </a:extLst>
            </p:cNvPr>
            <p:cNvSpPr/>
            <p:nvPr/>
          </p:nvSpPr>
          <p:spPr>
            <a:xfrm>
              <a:off x="220133"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grpSp>
      <p:sp>
        <p:nvSpPr>
          <p:cNvPr id="11" name="TextBox 10">
            <a:extLst>
              <a:ext uri="{FF2B5EF4-FFF2-40B4-BE49-F238E27FC236}">
                <a16:creationId xmlns:a16="http://schemas.microsoft.com/office/drawing/2014/main" id="{C8C45CCD-4EB5-CF9A-3432-9863979F766F}"/>
              </a:ext>
            </a:extLst>
          </p:cNvPr>
          <p:cNvSpPr txBox="1"/>
          <p:nvPr/>
        </p:nvSpPr>
        <p:spPr>
          <a:xfrm>
            <a:off x="2727232" y="407608"/>
            <a:ext cx="7867195" cy="5970865"/>
          </a:xfrm>
          <a:prstGeom prst="rect">
            <a:avLst/>
          </a:prstGeom>
          <a:noFill/>
        </p:spPr>
        <p:txBody>
          <a:bodyPr wrap="square">
            <a:spAutoFit/>
          </a:bodyPr>
          <a:lstStyle/>
          <a:p>
            <a:pPr lvl="0"/>
            <a:r>
              <a:rPr lang="en-GB" sz="2600" b="1" dirty="0">
                <a:solidFill>
                  <a:srgbClr val="4F2454"/>
                </a:solidFill>
                <a:latin typeface="Arial" panose="020B0604020202020204" pitchFamily="34" charset="0"/>
                <a:cs typeface="Arial" panose="020B0604020202020204" pitchFamily="34" charset="0"/>
              </a:rPr>
              <a:t>Other things we have done:</a:t>
            </a:r>
          </a:p>
          <a:p>
            <a:pPr lvl="0"/>
            <a:endParaRPr lang="en-GB" sz="2600" dirty="0">
              <a:solidFill>
                <a:srgbClr val="4F2454"/>
              </a:solidFill>
              <a:latin typeface="Arial" panose="020B0604020202020204" pitchFamily="34" charset="0"/>
              <a:cs typeface="Arial" panose="020B0604020202020204" pitchFamily="34" charset="0"/>
            </a:endParaRPr>
          </a:p>
          <a:p>
            <a:pPr marL="285750" lvl="0" indent="-28575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have been working with Koala on a self-advocacy programme to co-produce the course:</a:t>
            </a:r>
          </a:p>
          <a:p>
            <a:pPr marL="285750" lvl="0" indent="-28575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have been teaching ourselves and teaching them how to talk to us</a:t>
            </a:r>
          </a:p>
          <a:p>
            <a:pPr marL="742950" lvl="1" indent="-28575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have been trying to get out there and get other people to speak up for themselves</a:t>
            </a:r>
          </a:p>
          <a:p>
            <a:pPr marL="742950" lvl="1" indent="-28575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Saying the right words at the right time</a:t>
            </a:r>
          </a:p>
          <a:p>
            <a:pPr marL="742950" lvl="1" indent="-28575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Since the project we feel more confident </a:t>
            </a:r>
          </a:p>
          <a:p>
            <a:pPr marL="742950" lvl="1" indent="-28575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have made a film to help others learn about Self-Advocacy and speaking for themselves </a:t>
            </a:r>
            <a:endParaRPr lang="en-GB" dirty="0">
              <a:solidFill>
                <a:srgbClr val="4F2454"/>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085CC430-795A-BD8B-F9ED-CDA3DEFE1914}"/>
              </a:ext>
            </a:extLst>
          </p:cNvPr>
          <p:cNvSpPr txBox="1"/>
          <p:nvPr/>
        </p:nvSpPr>
        <p:spPr>
          <a:xfrm>
            <a:off x="10754315" y="407608"/>
            <a:ext cx="1035780" cy="369332"/>
          </a:xfrm>
          <a:prstGeom prst="rect">
            <a:avLst/>
          </a:prstGeom>
          <a:noFill/>
        </p:spPr>
        <p:txBody>
          <a:bodyPr wrap="square" rtlCol="0">
            <a:spAutoFit/>
          </a:bodyPr>
          <a:lstStyle/>
          <a:p>
            <a:pPr algn="r"/>
            <a:r>
              <a:rPr lang="en-GB" dirty="0"/>
              <a:t>Marcia</a:t>
            </a:r>
          </a:p>
        </p:txBody>
      </p:sp>
      <p:pic>
        <p:nvPicPr>
          <p:cNvPr id="12" name="Picture 2" descr="Co-Training 3">
            <a:extLst>
              <a:ext uri="{FF2B5EF4-FFF2-40B4-BE49-F238E27FC236}">
                <a16:creationId xmlns:a16="http://schemas.microsoft.com/office/drawing/2014/main" id="{4DEACE36-5832-10CD-D1EA-113EB5762E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567" y="995299"/>
            <a:ext cx="1469615" cy="146961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a:extLst>
              <a:ext uri="{FF2B5EF4-FFF2-40B4-BE49-F238E27FC236}">
                <a16:creationId xmlns:a16="http://schemas.microsoft.com/office/drawing/2014/main" id="{94ED4588-7DCD-1720-5CEE-44E19065AC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7535" y="1976090"/>
            <a:ext cx="977648" cy="97764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Video filming">
            <a:extLst>
              <a:ext uri="{FF2B5EF4-FFF2-40B4-BE49-F238E27FC236}">
                <a16:creationId xmlns:a16="http://schemas.microsoft.com/office/drawing/2014/main" id="{4AE0BEE9-5E00-C791-F43F-3564F8F6191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723" y="4665279"/>
            <a:ext cx="1409700" cy="1409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peak Up 3">
            <a:extLst>
              <a:ext uri="{FF2B5EF4-FFF2-40B4-BE49-F238E27FC236}">
                <a16:creationId xmlns:a16="http://schemas.microsoft.com/office/drawing/2014/main" id="{73E11C08-85CD-8DB2-6A59-4C2615BD29A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698" y="3134920"/>
            <a:ext cx="1301969" cy="130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2409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90061"/>
            <a:ext cx="11624734" cy="6351111"/>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4403" y="5280099"/>
            <a:ext cx="1360110" cy="1202416"/>
          </a:xfrm>
          <a:prstGeom prst="rect">
            <a:avLst/>
          </a:prstGeom>
          <a:solidFill>
            <a:schemeClr val="bg1"/>
          </a:solidFill>
        </p:spPr>
      </p:pic>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A0045EDF-8B8E-77FE-C0A4-C76E498DDD30}"/>
                  </a:ext>
                </a:extLst>
              </p14:cNvPr>
              <p14:cNvContentPartPr/>
              <p14:nvPr/>
            </p14:nvContentPartPr>
            <p14:xfrm>
              <a:off x="11342129" y="4296037"/>
              <a:ext cx="160560" cy="602280"/>
            </p14:xfrm>
          </p:contentPart>
        </mc:Choice>
        <mc:Fallback xmlns="">
          <p:pic>
            <p:nvPicPr>
              <p:cNvPr id="12" name="Ink 11">
                <a:extLst>
                  <a:ext uri="{FF2B5EF4-FFF2-40B4-BE49-F238E27FC236}">
                    <a16:creationId xmlns:a16="http://schemas.microsoft.com/office/drawing/2014/main" id="{A0045EDF-8B8E-77FE-C0A4-C76E498DDD30}"/>
                  </a:ext>
                </a:extLst>
              </p:cNvPr>
              <p:cNvPicPr/>
              <p:nvPr/>
            </p:nvPicPr>
            <p:blipFill>
              <a:blip r:embed="rId5"/>
              <a:stretch>
                <a:fillRect/>
              </a:stretch>
            </p:blipFill>
            <p:spPr>
              <a:xfrm>
                <a:off x="11333129" y="4287037"/>
                <a:ext cx="178200" cy="619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7891DF79-1ED0-226B-C5C7-0026570017DB}"/>
                  </a:ext>
                </a:extLst>
              </p14:cNvPr>
              <p14:cNvContentPartPr/>
              <p14:nvPr/>
            </p14:nvContentPartPr>
            <p14:xfrm>
              <a:off x="6201689" y="2735077"/>
              <a:ext cx="360" cy="360"/>
            </p14:xfrm>
          </p:contentPart>
        </mc:Choice>
        <mc:Fallback xmlns="">
          <p:pic>
            <p:nvPicPr>
              <p:cNvPr id="13" name="Ink 12">
                <a:extLst>
                  <a:ext uri="{FF2B5EF4-FFF2-40B4-BE49-F238E27FC236}">
                    <a16:creationId xmlns:a16="http://schemas.microsoft.com/office/drawing/2014/main" id="{7891DF79-1ED0-226B-C5C7-0026570017DB}"/>
                  </a:ext>
                </a:extLst>
              </p:cNvPr>
              <p:cNvPicPr/>
              <p:nvPr/>
            </p:nvPicPr>
            <p:blipFill>
              <a:blip r:embed="rId7"/>
              <a:stretch>
                <a:fillRect/>
              </a:stretch>
            </p:blipFill>
            <p:spPr>
              <a:xfrm>
                <a:off x="6166049" y="269907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3BEF8F00-AABF-C7B6-68DB-9865574C3FA3}"/>
                  </a:ext>
                </a:extLst>
              </p14:cNvPr>
              <p14:cNvContentPartPr/>
              <p14:nvPr/>
            </p14:nvContentPartPr>
            <p14:xfrm>
              <a:off x="11010622" y="4572088"/>
              <a:ext cx="423000" cy="659880"/>
            </p14:xfrm>
          </p:contentPart>
        </mc:Choice>
        <mc:Fallback xmlns="">
          <p:pic>
            <p:nvPicPr>
              <p:cNvPr id="14" name="Ink 13">
                <a:extLst>
                  <a:ext uri="{FF2B5EF4-FFF2-40B4-BE49-F238E27FC236}">
                    <a16:creationId xmlns:a16="http://schemas.microsoft.com/office/drawing/2014/main" id="{3BEF8F00-AABF-C7B6-68DB-9865574C3FA3}"/>
                  </a:ext>
                </a:extLst>
              </p:cNvPr>
              <p:cNvPicPr/>
              <p:nvPr/>
            </p:nvPicPr>
            <p:blipFill>
              <a:blip r:embed="rId9"/>
              <a:stretch>
                <a:fillRect/>
              </a:stretch>
            </p:blipFill>
            <p:spPr>
              <a:xfrm>
                <a:off x="10974591" y="4536088"/>
                <a:ext cx="494701" cy="731520"/>
              </a:xfrm>
              <a:prstGeom prst="rect">
                <a:avLst/>
              </a:prstGeom>
            </p:spPr>
          </p:pic>
        </mc:Fallback>
      </mc:AlternateContent>
      <p:grpSp>
        <p:nvGrpSpPr>
          <p:cNvPr id="17" name="Group 16">
            <a:extLst>
              <a:ext uri="{FF2B5EF4-FFF2-40B4-BE49-F238E27FC236}">
                <a16:creationId xmlns:a16="http://schemas.microsoft.com/office/drawing/2014/main" id="{8B6BE375-512E-0E8D-4132-697AE7ED8E16}"/>
              </a:ext>
            </a:extLst>
          </p:cNvPr>
          <p:cNvGrpSpPr/>
          <p:nvPr/>
        </p:nvGrpSpPr>
        <p:grpSpPr>
          <a:xfrm>
            <a:off x="10384403" y="5263607"/>
            <a:ext cx="159120" cy="119520"/>
            <a:chOff x="10384403" y="5263607"/>
            <a:chExt cx="159120" cy="119520"/>
          </a:xfrm>
        </p:grpSpPr>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02EB4F46-7686-4B7C-31E6-A9E5F6BAC32B}"/>
                    </a:ext>
                  </a:extLst>
                </p14:cNvPr>
                <p14:cNvContentPartPr/>
                <p14:nvPr/>
              </p14:nvContentPartPr>
              <p14:xfrm>
                <a:off x="10543163" y="5382767"/>
                <a:ext cx="360" cy="360"/>
              </p14:xfrm>
            </p:contentPart>
          </mc:Choice>
          <mc:Fallback xmlns="">
            <p:pic>
              <p:nvPicPr>
                <p:cNvPr id="15" name="Ink 14">
                  <a:extLst>
                    <a:ext uri="{FF2B5EF4-FFF2-40B4-BE49-F238E27FC236}">
                      <a16:creationId xmlns:a16="http://schemas.microsoft.com/office/drawing/2014/main" id="{02EB4F46-7686-4B7C-31E6-A9E5F6BAC32B}"/>
                    </a:ext>
                  </a:extLst>
                </p:cNvPr>
                <p:cNvPicPr/>
                <p:nvPr/>
              </p:nvPicPr>
              <p:blipFill>
                <a:blip r:embed="rId7"/>
                <a:stretch>
                  <a:fillRect/>
                </a:stretch>
              </p:blipFill>
              <p:spPr>
                <a:xfrm>
                  <a:off x="10507163" y="534712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7F0A5B20-12EC-F48A-BC15-83B33351D7BC}"/>
                    </a:ext>
                  </a:extLst>
                </p14:cNvPr>
                <p14:cNvContentPartPr/>
                <p14:nvPr/>
              </p14:nvContentPartPr>
              <p14:xfrm>
                <a:off x="10384403" y="5263607"/>
                <a:ext cx="360" cy="360"/>
              </p14:xfrm>
            </p:contentPart>
          </mc:Choice>
          <mc:Fallback xmlns="">
            <p:pic>
              <p:nvPicPr>
                <p:cNvPr id="16" name="Ink 15">
                  <a:extLst>
                    <a:ext uri="{FF2B5EF4-FFF2-40B4-BE49-F238E27FC236}">
                      <a16:creationId xmlns:a16="http://schemas.microsoft.com/office/drawing/2014/main" id="{7F0A5B20-12EC-F48A-BC15-83B33351D7BC}"/>
                    </a:ext>
                  </a:extLst>
                </p:cNvPr>
                <p:cNvPicPr/>
                <p:nvPr/>
              </p:nvPicPr>
              <p:blipFill>
                <a:blip r:embed="rId7"/>
                <a:stretch>
                  <a:fillRect/>
                </a:stretch>
              </p:blipFill>
              <p:spPr>
                <a:xfrm>
                  <a:off x="10348763" y="5227967"/>
                  <a:ext cx="72000" cy="72000"/>
                </a:xfrm>
                <a:prstGeom prst="rect">
                  <a:avLst/>
                </a:prstGeom>
              </p:spPr>
            </p:pic>
          </mc:Fallback>
        </mc:AlternateContent>
      </p:grpSp>
      <p:sp>
        <p:nvSpPr>
          <p:cNvPr id="18" name="TextBox 17">
            <a:extLst>
              <a:ext uri="{FF2B5EF4-FFF2-40B4-BE49-F238E27FC236}">
                <a16:creationId xmlns:a16="http://schemas.microsoft.com/office/drawing/2014/main" id="{BBAA0A08-FD03-0BD9-BBE0-BF29A7A6F01E}"/>
              </a:ext>
            </a:extLst>
          </p:cNvPr>
          <p:cNvSpPr txBox="1"/>
          <p:nvPr/>
        </p:nvSpPr>
        <p:spPr>
          <a:xfrm>
            <a:off x="10657211" y="291313"/>
            <a:ext cx="1035780" cy="369332"/>
          </a:xfrm>
          <a:prstGeom prst="rect">
            <a:avLst/>
          </a:prstGeom>
          <a:noFill/>
        </p:spPr>
        <p:txBody>
          <a:bodyPr wrap="square" rtlCol="0">
            <a:spAutoFit/>
          </a:bodyPr>
          <a:lstStyle/>
          <a:p>
            <a:pPr algn="r"/>
            <a:r>
              <a:rPr lang="en-GB" dirty="0"/>
              <a:t>James</a:t>
            </a:r>
          </a:p>
        </p:txBody>
      </p:sp>
      <p:sp>
        <p:nvSpPr>
          <p:cNvPr id="2" name="Rectangle 1">
            <a:extLst>
              <a:ext uri="{FF2B5EF4-FFF2-40B4-BE49-F238E27FC236}">
                <a16:creationId xmlns:a16="http://schemas.microsoft.com/office/drawing/2014/main" id="{049CBFE6-8F96-1908-F06C-1E75F852BA9A}"/>
              </a:ext>
            </a:extLst>
          </p:cNvPr>
          <p:cNvSpPr/>
          <p:nvPr/>
        </p:nvSpPr>
        <p:spPr>
          <a:xfrm>
            <a:off x="11342129" y="4392688"/>
            <a:ext cx="236707" cy="8698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B6F3A10F-2439-D1E1-3891-4B73E36631B8}"/>
              </a:ext>
            </a:extLst>
          </p:cNvPr>
          <p:cNvSpPr txBox="1"/>
          <p:nvPr/>
        </p:nvSpPr>
        <p:spPr>
          <a:xfrm>
            <a:off x="2363056" y="842481"/>
            <a:ext cx="8647206" cy="1715784"/>
          </a:xfrm>
          <a:prstGeom prst="rect">
            <a:avLst/>
          </a:prstGeom>
          <a:noFill/>
        </p:spPr>
        <p:txBody>
          <a:bodyPr wrap="square" rtlCol="0">
            <a:spAutoFit/>
          </a:bodyPr>
          <a:lstStyle/>
          <a:p>
            <a:endParaRPr lang="en-GB" dirty="0"/>
          </a:p>
        </p:txBody>
      </p:sp>
      <p:sp>
        <p:nvSpPr>
          <p:cNvPr id="5" name="TextBox 4">
            <a:extLst>
              <a:ext uri="{FF2B5EF4-FFF2-40B4-BE49-F238E27FC236}">
                <a16:creationId xmlns:a16="http://schemas.microsoft.com/office/drawing/2014/main" id="{A577C6B5-4A35-1D46-463D-1EC74145FFFF}"/>
              </a:ext>
            </a:extLst>
          </p:cNvPr>
          <p:cNvSpPr txBox="1"/>
          <p:nvPr/>
        </p:nvSpPr>
        <p:spPr>
          <a:xfrm>
            <a:off x="4335694" y="1284270"/>
            <a:ext cx="6321517" cy="3816429"/>
          </a:xfrm>
          <a:prstGeom prst="rect">
            <a:avLst/>
          </a:prstGeom>
          <a:noFill/>
        </p:spPr>
        <p:txBody>
          <a:bodyPr wrap="square" rtlCol="0">
            <a:spAutoFit/>
          </a:bodyPr>
          <a:lstStyle/>
          <a:p>
            <a:pPr marL="342900" indent="-342900">
              <a:buFont typeface="Arial" panose="020B0604020202020204" pitchFamily="34" charset="0"/>
              <a:buChar char="•"/>
            </a:pPr>
            <a:r>
              <a:rPr lang="en-GB" sz="2200" dirty="0"/>
              <a:t>We were asked to meet the Chief Executive of Hampshire County Council on 13 March </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It was exciting to talk about the Partnership and working groups</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There were other guest speakers too and we heard their presentations</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The topic was the value of co-production and we had to answer two questions </a:t>
            </a:r>
          </a:p>
        </p:txBody>
      </p:sp>
      <p:pic>
        <p:nvPicPr>
          <p:cNvPr id="1026" name="Picture 2" descr="Carolyn Williamson, Chief Executive">
            <a:extLst>
              <a:ext uri="{FF2B5EF4-FFF2-40B4-BE49-F238E27FC236}">
                <a16:creationId xmlns:a16="http://schemas.microsoft.com/office/drawing/2014/main" id="{C597F142-DA67-7784-BF13-8B5D651EE64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4671" y="660645"/>
            <a:ext cx="2518025" cy="25826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ate Mar 13">
            <a:extLst>
              <a:ext uri="{FF2B5EF4-FFF2-40B4-BE49-F238E27FC236}">
                <a16:creationId xmlns:a16="http://schemas.microsoft.com/office/drawing/2014/main" id="{8B4EB49F-6388-3D52-2BA3-99CA04D1E22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91178" y="1188855"/>
            <a:ext cx="1023035" cy="102303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let's go co pro">
            <a:extLst>
              <a:ext uri="{FF2B5EF4-FFF2-40B4-BE49-F238E27FC236}">
                <a16:creationId xmlns:a16="http://schemas.microsoft.com/office/drawing/2014/main" id="{50EA7537-6270-FC41-2642-77E99EC7AAD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1407" y="4392688"/>
            <a:ext cx="2871008" cy="962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3911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92DAF4E-5965-CDA3-9293-434426AB0679}"/>
              </a:ext>
            </a:extLst>
          </p:cNvPr>
          <p:cNvSpPr/>
          <p:nvPr/>
        </p:nvSpPr>
        <p:spPr>
          <a:xfrm>
            <a:off x="393016" y="226529"/>
            <a:ext cx="11587942" cy="6309360"/>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F628445A-9B14-0418-DB92-CFE0AACF3D63}"/>
              </a:ext>
            </a:extLst>
          </p:cNvPr>
          <p:cNvSpPr txBox="1"/>
          <p:nvPr/>
        </p:nvSpPr>
        <p:spPr>
          <a:xfrm>
            <a:off x="670788" y="606059"/>
            <a:ext cx="10767468" cy="1107996"/>
          </a:xfrm>
          <a:prstGeom prst="rect">
            <a:avLst/>
          </a:prstGeom>
          <a:noFill/>
        </p:spPr>
        <p:txBody>
          <a:bodyPr wrap="square" rtlCol="0">
            <a:spAutoFit/>
          </a:bodyPr>
          <a:lstStyle/>
          <a:p>
            <a:r>
              <a:rPr lang="en-GB" sz="2200" dirty="0">
                <a:effectLst/>
                <a:latin typeface="Arial" panose="020B0604020202020204" pitchFamily="34" charset="0"/>
                <a:ea typeface="Times New Roman" panose="02020603050405020304" pitchFamily="18" charset="0"/>
                <a:cs typeface="Times New Roman" panose="02020603050405020304" pitchFamily="18" charset="0"/>
              </a:rPr>
              <a:t>We were asked how the Partnership and working groups have made a difference</a:t>
            </a:r>
          </a:p>
          <a:p>
            <a:endParaRPr lang="en-GB" sz="22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2200" dirty="0">
                <a:latin typeface="Arial" panose="020B0604020202020204" pitchFamily="34" charset="0"/>
                <a:ea typeface="Times New Roman" panose="02020603050405020304" pitchFamily="18" charset="0"/>
                <a:cs typeface="Times New Roman" panose="02020603050405020304" pitchFamily="18" charset="0"/>
              </a:rPr>
              <a:t>We said</a:t>
            </a:r>
            <a:endParaRPr lang="en-GB" sz="2200" dirty="0"/>
          </a:p>
        </p:txBody>
      </p:sp>
      <p:pic>
        <p:nvPicPr>
          <p:cNvPr id="7" name="Picture 8" descr="Speak Up 6">
            <a:extLst>
              <a:ext uri="{FF2B5EF4-FFF2-40B4-BE49-F238E27FC236}">
                <a16:creationId xmlns:a16="http://schemas.microsoft.com/office/drawing/2014/main" id="{E8020912-540A-ACAE-D368-447FED05D4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3641" y="2127087"/>
            <a:ext cx="1120821" cy="112082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6072C05-84C4-308C-6BB2-B0A26A98296F}"/>
              </a:ext>
            </a:extLst>
          </p:cNvPr>
          <p:cNvSpPr txBox="1"/>
          <p:nvPr/>
        </p:nvSpPr>
        <p:spPr>
          <a:xfrm>
            <a:off x="1427099" y="3313525"/>
            <a:ext cx="2041451" cy="369332"/>
          </a:xfrm>
          <a:prstGeom prst="rect">
            <a:avLst/>
          </a:prstGeom>
          <a:noFill/>
        </p:spPr>
        <p:txBody>
          <a:bodyPr wrap="square" rtlCol="0">
            <a:spAutoFit/>
          </a:bodyPr>
          <a:lstStyle/>
          <a:p>
            <a:r>
              <a:rPr lang="en-GB" dirty="0"/>
              <a:t>We speak up now</a:t>
            </a:r>
          </a:p>
        </p:txBody>
      </p:sp>
      <p:pic>
        <p:nvPicPr>
          <p:cNvPr id="9" name="Picture 10" descr="Idea4">
            <a:extLst>
              <a:ext uri="{FF2B5EF4-FFF2-40B4-BE49-F238E27FC236}">
                <a16:creationId xmlns:a16="http://schemas.microsoft.com/office/drawing/2014/main" id="{A9F473C8-3F55-F98B-C227-4BE780419B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8135" y="2034000"/>
            <a:ext cx="1049662" cy="104966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847A366F-CA2F-1211-F500-6B9D02BBFB50}"/>
              </a:ext>
            </a:extLst>
          </p:cNvPr>
          <p:cNvSpPr txBox="1"/>
          <p:nvPr/>
        </p:nvSpPr>
        <p:spPr>
          <a:xfrm>
            <a:off x="3620669" y="3176346"/>
            <a:ext cx="2296632" cy="646331"/>
          </a:xfrm>
          <a:prstGeom prst="rect">
            <a:avLst/>
          </a:prstGeom>
          <a:noFill/>
        </p:spPr>
        <p:txBody>
          <a:bodyPr wrap="square" rtlCol="0">
            <a:spAutoFit/>
          </a:bodyPr>
          <a:lstStyle/>
          <a:p>
            <a:r>
              <a:rPr lang="en-GB" dirty="0"/>
              <a:t>We share ideas of what we want to do </a:t>
            </a:r>
          </a:p>
        </p:txBody>
      </p:sp>
      <p:pic>
        <p:nvPicPr>
          <p:cNvPr id="11" name="Picture 4" descr="Thumbs up2">
            <a:extLst>
              <a:ext uri="{FF2B5EF4-FFF2-40B4-BE49-F238E27FC236}">
                <a16:creationId xmlns:a16="http://schemas.microsoft.com/office/drawing/2014/main" id="{96AE4111-EA9C-44B3-99D3-852BD4A6BA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8151" y="2126685"/>
            <a:ext cx="1131500" cy="11315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5ED921BE-480B-F174-85A0-6F399D667918}"/>
              </a:ext>
            </a:extLst>
          </p:cNvPr>
          <p:cNvSpPr txBox="1"/>
          <p:nvPr/>
        </p:nvSpPr>
        <p:spPr>
          <a:xfrm>
            <a:off x="6054522" y="3184684"/>
            <a:ext cx="2296632" cy="646331"/>
          </a:xfrm>
          <a:prstGeom prst="rect">
            <a:avLst/>
          </a:prstGeom>
          <a:noFill/>
        </p:spPr>
        <p:txBody>
          <a:bodyPr wrap="square" rtlCol="0">
            <a:spAutoFit/>
          </a:bodyPr>
          <a:lstStyle/>
          <a:p>
            <a:r>
              <a:rPr lang="en-GB" dirty="0"/>
              <a:t>We choose what matters to us </a:t>
            </a:r>
          </a:p>
        </p:txBody>
      </p:sp>
      <p:pic>
        <p:nvPicPr>
          <p:cNvPr id="13" name="Picture 6" descr="Football 2">
            <a:extLst>
              <a:ext uri="{FF2B5EF4-FFF2-40B4-BE49-F238E27FC236}">
                <a16:creationId xmlns:a16="http://schemas.microsoft.com/office/drawing/2014/main" id="{EF719521-A21D-9F60-9422-73ED3BF0BF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5149" y="2173059"/>
            <a:ext cx="1326452" cy="132645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C24414BC-6484-3057-0DD6-FBA82D424500}"/>
              </a:ext>
            </a:extLst>
          </p:cNvPr>
          <p:cNvSpPr txBox="1"/>
          <p:nvPr/>
        </p:nvSpPr>
        <p:spPr>
          <a:xfrm>
            <a:off x="8559177" y="3176345"/>
            <a:ext cx="2296632" cy="646331"/>
          </a:xfrm>
          <a:prstGeom prst="rect">
            <a:avLst/>
          </a:prstGeom>
          <a:noFill/>
        </p:spPr>
        <p:txBody>
          <a:bodyPr wrap="square" rtlCol="0">
            <a:spAutoFit/>
          </a:bodyPr>
          <a:lstStyle/>
          <a:p>
            <a:r>
              <a:rPr lang="en-GB" dirty="0"/>
              <a:t>We use our passions and interests</a:t>
            </a:r>
          </a:p>
        </p:txBody>
      </p:sp>
      <p:pic>
        <p:nvPicPr>
          <p:cNvPr id="15" name="Picture 2" descr="Confident">
            <a:extLst>
              <a:ext uri="{FF2B5EF4-FFF2-40B4-BE49-F238E27FC236}">
                <a16:creationId xmlns:a16="http://schemas.microsoft.com/office/drawing/2014/main" id="{174F8848-CABE-55EB-C1BC-D869CDABDD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6695" y="3981850"/>
            <a:ext cx="1209592" cy="120959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C9117B03-FB4E-58A9-B779-CA29E907DCAE}"/>
              </a:ext>
            </a:extLst>
          </p:cNvPr>
          <p:cNvSpPr txBox="1"/>
          <p:nvPr/>
        </p:nvSpPr>
        <p:spPr>
          <a:xfrm>
            <a:off x="1599199" y="5210324"/>
            <a:ext cx="1644584" cy="646331"/>
          </a:xfrm>
          <a:prstGeom prst="rect">
            <a:avLst/>
          </a:prstGeom>
          <a:noFill/>
        </p:spPr>
        <p:txBody>
          <a:bodyPr wrap="square" rtlCol="0">
            <a:spAutoFit/>
          </a:bodyPr>
          <a:lstStyle/>
          <a:p>
            <a:pPr algn="ctr"/>
            <a:r>
              <a:rPr lang="en-GB" dirty="0"/>
              <a:t>We feel more confident</a:t>
            </a:r>
          </a:p>
        </p:txBody>
      </p:sp>
      <p:pic>
        <p:nvPicPr>
          <p:cNvPr id="17" name="Picture 6" descr="Share Information 3">
            <a:extLst>
              <a:ext uri="{FF2B5EF4-FFF2-40B4-BE49-F238E27FC236}">
                <a16:creationId xmlns:a16="http://schemas.microsoft.com/office/drawing/2014/main" id="{9BA00F5A-BDFB-1793-966A-04B37DD716F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98048" y="4110121"/>
            <a:ext cx="1017178" cy="1017178"/>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CF6D7E0B-D60D-134C-EE04-85AFC11EEDC6}"/>
              </a:ext>
            </a:extLst>
          </p:cNvPr>
          <p:cNvSpPr txBox="1"/>
          <p:nvPr/>
        </p:nvSpPr>
        <p:spPr>
          <a:xfrm>
            <a:off x="3654317" y="5191442"/>
            <a:ext cx="1904640" cy="646331"/>
          </a:xfrm>
          <a:prstGeom prst="rect">
            <a:avLst/>
          </a:prstGeom>
          <a:noFill/>
        </p:spPr>
        <p:txBody>
          <a:bodyPr wrap="square" rtlCol="0">
            <a:spAutoFit/>
          </a:bodyPr>
          <a:lstStyle/>
          <a:p>
            <a:pPr algn="ctr"/>
            <a:r>
              <a:rPr lang="en-GB" dirty="0"/>
              <a:t>We ask others</a:t>
            </a:r>
          </a:p>
          <a:p>
            <a:pPr algn="ctr"/>
            <a:r>
              <a:rPr lang="en-GB" dirty="0"/>
              <a:t>for feedback</a:t>
            </a:r>
          </a:p>
        </p:txBody>
      </p:sp>
      <p:pic>
        <p:nvPicPr>
          <p:cNvPr id="19" name="Picture 4" descr="Zoom Meeting">
            <a:extLst>
              <a:ext uri="{FF2B5EF4-FFF2-40B4-BE49-F238E27FC236}">
                <a16:creationId xmlns:a16="http://schemas.microsoft.com/office/drawing/2014/main" id="{C8B373E2-BEFE-9A79-B021-E7DC7C03F1D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86987" y="4104578"/>
            <a:ext cx="1109515" cy="1109515"/>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87DF9107-982C-DA14-07BD-AB824193E448}"/>
              </a:ext>
            </a:extLst>
          </p:cNvPr>
          <p:cNvSpPr txBox="1"/>
          <p:nvPr/>
        </p:nvSpPr>
        <p:spPr>
          <a:xfrm>
            <a:off x="5983457" y="5191442"/>
            <a:ext cx="1866069" cy="646331"/>
          </a:xfrm>
          <a:prstGeom prst="rect">
            <a:avLst/>
          </a:prstGeom>
          <a:noFill/>
        </p:spPr>
        <p:txBody>
          <a:bodyPr wrap="square" rtlCol="0">
            <a:spAutoFit/>
          </a:bodyPr>
          <a:lstStyle/>
          <a:p>
            <a:r>
              <a:rPr lang="en-GB" dirty="0"/>
              <a:t>Meeting online is good and helpful</a:t>
            </a:r>
          </a:p>
        </p:txBody>
      </p:sp>
      <p:pic>
        <p:nvPicPr>
          <p:cNvPr id="21" name="Picture 8" descr="Phase One">
            <a:extLst>
              <a:ext uri="{FF2B5EF4-FFF2-40B4-BE49-F238E27FC236}">
                <a16:creationId xmlns:a16="http://schemas.microsoft.com/office/drawing/2014/main" id="{7E6CBBB6-0B06-4F2F-9960-8049F5DA332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60039" y="4110121"/>
            <a:ext cx="1017178" cy="1017178"/>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FCEDA02F-C540-DF25-E54B-18978DE268E2}"/>
              </a:ext>
            </a:extLst>
          </p:cNvPr>
          <p:cNvSpPr txBox="1"/>
          <p:nvPr/>
        </p:nvSpPr>
        <p:spPr>
          <a:xfrm>
            <a:off x="8144455" y="5191442"/>
            <a:ext cx="2448346" cy="646331"/>
          </a:xfrm>
          <a:prstGeom prst="rect">
            <a:avLst/>
          </a:prstGeom>
          <a:noFill/>
        </p:spPr>
        <p:txBody>
          <a:bodyPr wrap="square" rtlCol="0">
            <a:spAutoFit/>
          </a:bodyPr>
          <a:lstStyle/>
          <a:p>
            <a:pPr algn="ctr"/>
            <a:r>
              <a:rPr lang="en-GB" dirty="0"/>
              <a:t>We are excited to</a:t>
            </a:r>
          </a:p>
          <a:p>
            <a:pPr algn="ctr"/>
            <a:r>
              <a:rPr lang="en-GB" dirty="0"/>
              <a:t>Co-produce with others</a:t>
            </a:r>
          </a:p>
        </p:txBody>
      </p:sp>
      <p:sp>
        <p:nvSpPr>
          <p:cNvPr id="23" name="TextBox 22">
            <a:extLst>
              <a:ext uri="{FF2B5EF4-FFF2-40B4-BE49-F238E27FC236}">
                <a16:creationId xmlns:a16="http://schemas.microsoft.com/office/drawing/2014/main" id="{DC50BE71-D344-C3A4-A5D9-353799F616A0}"/>
              </a:ext>
            </a:extLst>
          </p:cNvPr>
          <p:cNvSpPr txBox="1"/>
          <p:nvPr/>
        </p:nvSpPr>
        <p:spPr>
          <a:xfrm>
            <a:off x="10824880" y="280342"/>
            <a:ext cx="1058093" cy="369332"/>
          </a:xfrm>
          <a:prstGeom prst="rect">
            <a:avLst/>
          </a:prstGeom>
          <a:noFill/>
        </p:spPr>
        <p:txBody>
          <a:bodyPr wrap="square" rtlCol="0">
            <a:spAutoFit/>
          </a:bodyPr>
          <a:lstStyle/>
          <a:p>
            <a:pPr algn="r"/>
            <a:r>
              <a:rPr lang="en-GB" dirty="0"/>
              <a:t>James</a:t>
            </a:r>
          </a:p>
        </p:txBody>
      </p:sp>
    </p:spTree>
    <p:extLst>
      <p:ext uri="{BB962C8B-B14F-4D97-AF65-F5344CB8AC3E}">
        <p14:creationId xmlns:p14="http://schemas.microsoft.com/office/powerpoint/2010/main" val="1347185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92DAF4E-5965-CDA3-9293-434426AB0679}"/>
              </a:ext>
            </a:extLst>
          </p:cNvPr>
          <p:cNvSpPr/>
          <p:nvPr/>
        </p:nvSpPr>
        <p:spPr>
          <a:xfrm>
            <a:off x="226071" y="323956"/>
            <a:ext cx="11587942" cy="6309360"/>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F628445A-9B14-0418-DB92-CFE0AACF3D63}"/>
              </a:ext>
            </a:extLst>
          </p:cNvPr>
          <p:cNvSpPr txBox="1"/>
          <p:nvPr/>
        </p:nvSpPr>
        <p:spPr>
          <a:xfrm>
            <a:off x="636308" y="641098"/>
            <a:ext cx="10767468" cy="1107996"/>
          </a:xfrm>
          <a:prstGeom prst="rect">
            <a:avLst/>
          </a:prstGeom>
          <a:noFill/>
        </p:spPr>
        <p:txBody>
          <a:bodyPr wrap="square" rtlCol="0">
            <a:spAutoFit/>
          </a:bodyPr>
          <a:lstStyle/>
          <a:p>
            <a:r>
              <a:rPr lang="en-GB" sz="2200" dirty="0">
                <a:effectLst/>
                <a:latin typeface="Arial" panose="020B0604020202020204" pitchFamily="34" charset="0"/>
                <a:ea typeface="Times New Roman" panose="02020603050405020304" pitchFamily="18" charset="0"/>
                <a:cs typeface="Times New Roman" panose="02020603050405020304" pitchFamily="18" charset="0"/>
              </a:rPr>
              <a:t>We were asked how the Partnership and Working Groups help you to feel involved?</a:t>
            </a:r>
            <a:br>
              <a:rPr lang="en-GB" sz="2200" dirty="0">
                <a:effectLst/>
                <a:latin typeface="Arial" panose="020B0604020202020204" pitchFamily="34" charset="0"/>
                <a:ea typeface="Times New Roman" panose="02020603050405020304" pitchFamily="18" charset="0"/>
                <a:cs typeface="Times New Roman" panose="02020603050405020304" pitchFamily="18" charset="0"/>
              </a:rPr>
            </a:br>
            <a:endParaRPr lang="en-GB" sz="22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GB" sz="2200" dirty="0">
                <a:latin typeface="Arial" panose="020B0604020202020204" pitchFamily="34" charset="0"/>
                <a:ea typeface="Times New Roman" panose="02020603050405020304" pitchFamily="18" charset="0"/>
                <a:cs typeface="Times New Roman" panose="02020603050405020304" pitchFamily="18" charset="0"/>
              </a:rPr>
              <a:t>We said</a:t>
            </a:r>
            <a:endParaRPr lang="en-GB" sz="2200" dirty="0"/>
          </a:p>
        </p:txBody>
      </p:sp>
      <p:pic>
        <p:nvPicPr>
          <p:cNvPr id="3" name="Picture 2" descr="Group 60">
            <a:extLst>
              <a:ext uri="{FF2B5EF4-FFF2-40B4-BE49-F238E27FC236}">
                <a16:creationId xmlns:a16="http://schemas.microsoft.com/office/drawing/2014/main" id="{3EF67645-8CDC-4B97-D58D-DD50C99B27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29459" y="1926198"/>
            <a:ext cx="1079934" cy="107993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6FEF6F6-C4D0-5178-FB16-42C09B34CE28}"/>
              </a:ext>
            </a:extLst>
          </p:cNvPr>
          <p:cNvSpPr txBox="1"/>
          <p:nvPr/>
        </p:nvSpPr>
        <p:spPr>
          <a:xfrm>
            <a:off x="3554028" y="3105834"/>
            <a:ext cx="2466014" cy="646331"/>
          </a:xfrm>
          <a:prstGeom prst="rect">
            <a:avLst/>
          </a:prstGeom>
          <a:noFill/>
        </p:spPr>
        <p:txBody>
          <a:bodyPr wrap="square" rtlCol="0">
            <a:spAutoFit/>
          </a:bodyPr>
          <a:lstStyle/>
          <a:p>
            <a:r>
              <a:rPr lang="en-GB" dirty="0"/>
              <a:t>We share information in other groups we attend </a:t>
            </a:r>
          </a:p>
        </p:txBody>
      </p:sp>
      <p:pic>
        <p:nvPicPr>
          <p:cNvPr id="5" name="Picture 4" descr="Annabelle 5">
            <a:extLst>
              <a:ext uri="{FF2B5EF4-FFF2-40B4-BE49-F238E27FC236}">
                <a16:creationId xmlns:a16="http://schemas.microsoft.com/office/drawing/2014/main" id="{0564719A-E918-2975-359D-2B2D0CE261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3805" y="2066236"/>
            <a:ext cx="1125441" cy="112544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3F6692F8-CEF6-8921-4EC7-6A4F75BF14D1}"/>
              </a:ext>
            </a:extLst>
          </p:cNvPr>
          <p:cNvSpPr txBox="1"/>
          <p:nvPr/>
        </p:nvSpPr>
        <p:spPr>
          <a:xfrm>
            <a:off x="473482" y="3243271"/>
            <a:ext cx="2781247" cy="369332"/>
          </a:xfrm>
          <a:prstGeom prst="rect">
            <a:avLst/>
          </a:prstGeom>
          <a:noFill/>
        </p:spPr>
        <p:txBody>
          <a:bodyPr wrap="square" rtlCol="0">
            <a:spAutoFit/>
          </a:bodyPr>
          <a:lstStyle/>
          <a:p>
            <a:r>
              <a:rPr lang="en-GB" dirty="0"/>
              <a:t>We speak up for our area </a:t>
            </a:r>
          </a:p>
        </p:txBody>
      </p:sp>
      <p:pic>
        <p:nvPicPr>
          <p:cNvPr id="24" name="Picture 6" descr="Questionnaire 2">
            <a:extLst>
              <a:ext uri="{FF2B5EF4-FFF2-40B4-BE49-F238E27FC236}">
                <a16:creationId xmlns:a16="http://schemas.microsoft.com/office/drawing/2014/main" id="{F035601F-46FA-79F1-DF7A-E0BFE73F60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4674" y="1864743"/>
            <a:ext cx="1125441" cy="1125441"/>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D4FAB7A7-BFEF-F960-3B2C-9962BEC96B83}"/>
              </a:ext>
            </a:extLst>
          </p:cNvPr>
          <p:cNvSpPr txBox="1"/>
          <p:nvPr/>
        </p:nvSpPr>
        <p:spPr>
          <a:xfrm>
            <a:off x="6442984" y="3105834"/>
            <a:ext cx="2283230" cy="646331"/>
          </a:xfrm>
          <a:prstGeom prst="rect">
            <a:avLst/>
          </a:prstGeom>
          <a:noFill/>
        </p:spPr>
        <p:txBody>
          <a:bodyPr wrap="square" rtlCol="0">
            <a:spAutoFit/>
          </a:bodyPr>
          <a:lstStyle/>
          <a:p>
            <a:r>
              <a:rPr lang="en-GB" dirty="0"/>
              <a:t>We get feedback to make services better</a:t>
            </a:r>
          </a:p>
        </p:txBody>
      </p:sp>
      <p:pic>
        <p:nvPicPr>
          <p:cNvPr id="26" name="Picture 8" descr="Easy Read Logo 2">
            <a:extLst>
              <a:ext uri="{FF2B5EF4-FFF2-40B4-BE49-F238E27FC236}">
                <a16:creationId xmlns:a16="http://schemas.microsoft.com/office/drawing/2014/main" id="{55C7D182-E19A-339F-751C-F92E768CAA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9343" y="1864742"/>
            <a:ext cx="1125441" cy="112544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8D547110-FC0F-EA9B-31F4-B71B6935ED52}"/>
              </a:ext>
            </a:extLst>
          </p:cNvPr>
          <p:cNvSpPr txBox="1"/>
          <p:nvPr/>
        </p:nvSpPr>
        <p:spPr>
          <a:xfrm>
            <a:off x="9128498" y="3105831"/>
            <a:ext cx="2086916" cy="646331"/>
          </a:xfrm>
          <a:prstGeom prst="rect">
            <a:avLst/>
          </a:prstGeom>
          <a:noFill/>
        </p:spPr>
        <p:txBody>
          <a:bodyPr wrap="square" rtlCol="0">
            <a:spAutoFit/>
          </a:bodyPr>
          <a:lstStyle/>
          <a:p>
            <a:r>
              <a:rPr lang="en-GB" dirty="0"/>
              <a:t>We help co-produce Easy Read</a:t>
            </a:r>
          </a:p>
        </p:txBody>
      </p:sp>
      <p:pic>
        <p:nvPicPr>
          <p:cNvPr id="28" name="Picture 2" descr="Like Emoji">
            <a:extLst>
              <a:ext uri="{FF2B5EF4-FFF2-40B4-BE49-F238E27FC236}">
                <a16:creationId xmlns:a16="http://schemas.microsoft.com/office/drawing/2014/main" id="{9ADC8E36-DA85-8329-2E8F-9BC41B756C0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0190" y="4175413"/>
            <a:ext cx="1015164" cy="101516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CB78C8F0-0C3F-729E-72B0-E72A5968B0E1}"/>
              </a:ext>
            </a:extLst>
          </p:cNvPr>
          <p:cNvSpPr txBox="1"/>
          <p:nvPr/>
        </p:nvSpPr>
        <p:spPr>
          <a:xfrm>
            <a:off x="858288" y="5265615"/>
            <a:ext cx="1998968" cy="646331"/>
          </a:xfrm>
          <a:prstGeom prst="rect">
            <a:avLst/>
          </a:prstGeom>
          <a:noFill/>
        </p:spPr>
        <p:txBody>
          <a:bodyPr wrap="square" rtlCol="0">
            <a:spAutoFit/>
          </a:bodyPr>
          <a:lstStyle/>
          <a:p>
            <a:pPr algn="ctr"/>
            <a:r>
              <a:rPr lang="en-GB" dirty="0"/>
              <a:t>We choose our favourite groups</a:t>
            </a:r>
          </a:p>
        </p:txBody>
      </p:sp>
      <p:pic>
        <p:nvPicPr>
          <p:cNvPr id="30" name="Picture 29">
            <a:extLst>
              <a:ext uri="{FF2B5EF4-FFF2-40B4-BE49-F238E27FC236}">
                <a16:creationId xmlns:a16="http://schemas.microsoft.com/office/drawing/2014/main" id="{162CE052-6584-69AB-D346-DA75749B7A0C}"/>
              </a:ext>
            </a:extLst>
          </p:cNvPr>
          <p:cNvPicPr>
            <a:picLocks noChangeAspect="1"/>
          </p:cNvPicPr>
          <p:nvPr/>
        </p:nvPicPr>
        <p:blipFill rotWithShape="1">
          <a:blip r:embed="rId7"/>
          <a:srcRect l="903" t="9212" r="5664" b="10788"/>
          <a:stretch/>
        </p:blipFill>
        <p:spPr>
          <a:xfrm>
            <a:off x="3857784" y="4175413"/>
            <a:ext cx="1886746" cy="1076975"/>
          </a:xfrm>
          <a:prstGeom prst="rect">
            <a:avLst/>
          </a:prstGeom>
        </p:spPr>
      </p:pic>
      <p:sp>
        <p:nvSpPr>
          <p:cNvPr id="31" name="TextBox 30">
            <a:extLst>
              <a:ext uri="{FF2B5EF4-FFF2-40B4-BE49-F238E27FC236}">
                <a16:creationId xmlns:a16="http://schemas.microsoft.com/office/drawing/2014/main" id="{1BDD2036-D138-D446-A04C-E8587CC9C4BF}"/>
              </a:ext>
            </a:extLst>
          </p:cNvPr>
          <p:cNvSpPr txBox="1"/>
          <p:nvPr/>
        </p:nvSpPr>
        <p:spPr>
          <a:xfrm>
            <a:off x="3913894" y="5296520"/>
            <a:ext cx="1774525" cy="646331"/>
          </a:xfrm>
          <a:prstGeom prst="rect">
            <a:avLst/>
          </a:prstGeom>
          <a:noFill/>
        </p:spPr>
        <p:txBody>
          <a:bodyPr wrap="square" rtlCol="0">
            <a:spAutoFit/>
          </a:bodyPr>
          <a:lstStyle/>
          <a:p>
            <a:pPr algn="ctr"/>
            <a:r>
              <a:rPr lang="en-GB" dirty="0"/>
              <a:t>We designed our own website</a:t>
            </a:r>
          </a:p>
        </p:txBody>
      </p:sp>
      <p:pic>
        <p:nvPicPr>
          <p:cNvPr id="32" name="Picture 4" descr="Co-Training 2">
            <a:extLst>
              <a:ext uri="{FF2B5EF4-FFF2-40B4-BE49-F238E27FC236}">
                <a16:creationId xmlns:a16="http://schemas.microsoft.com/office/drawing/2014/main" id="{1ED39D76-1FAB-A14F-0861-3FFE7C2DD4E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50262" y="4120380"/>
            <a:ext cx="1072360" cy="1072360"/>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a:extLst>
              <a:ext uri="{FF2B5EF4-FFF2-40B4-BE49-F238E27FC236}">
                <a16:creationId xmlns:a16="http://schemas.microsoft.com/office/drawing/2014/main" id="{3A5D201D-B06D-F979-5272-E794CCA4806B}"/>
              </a:ext>
            </a:extLst>
          </p:cNvPr>
          <p:cNvSpPr txBox="1"/>
          <p:nvPr/>
        </p:nvSpPr>
        <p:spPr>
          <a:xfrm>
            <a:off x="6578623" y="5296520"/>
            <a:ext cx="1774525" cy="646331"/>
          </a:xfrm>
          <a:prstGeom prst="rect">
            <a:avLst/>
          </a:prstGeom>
          <a:noFill/>
        </p:spPr>
        <p:txBody>
          <a:bodyPr wrap="square" rtlCol="0">
            <a:spAutoFit/>
          </a:bodyPr>
          <a:lstStyle/>
          <a:p>
            <a:pPr algn="ctr"/>
            <a:r>
              <a:rPr lang="en-GB" dirty="0"/>
              <a:t>We co-produce training</a:t>
            </a:r>
          </a:p>
        </p:txBody>
      </p:sp>
      <p:pic>
        <p:nvPicPr>
          <p:cNvPr id="34" name="Picture 6" descr="Me2">
            <a:extLst>
              <a:ext uri="{FF2B5EF4-FFF2-40B4-BE49-F238E27FC236}">
                <a16:creationId xmlns:a16="http://schemas.microsoft.com/office/drawing/2014/main" id="{97647800-6490-E57E-3F96-0FF66036AD8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82888" y="4177575"/>
            <a:ext cx="1015164" cy="1015164"/>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E9DAFA14-5B06-3EFF-CB2C-161C287A8F4F}"/>
              </a:ext>
            </a:extLst>
          </p:cNvPr>
          <p:cNvSpPr txBox="1"/>
          <p:nvPr/>
        </p:nvSpPr>
        <p:spPr>
          <a:xfrm>
            <a:off x="9199343" y="5296520"/>
            <a:ext cx="1522240" cy="646331"/>
          </a:xfrm>
          <a:prstGeom prst="rect">
            <a:avLst/>
          </a:prstGeom>
          <a:noFill/>
        </p:spPr>
        <p:txBody>
          <a:bodyPr wrap="square" rtlCol="0">
            <a:spAutoFit/>
          </a:bodyPr>
          <a:lstStyle/>
          <a:p>
            <a:pPr algn="ctr"/>
            <a:r>
              <a:rPr lang="en-GB" dirty="0"/>
              <a:t>We learn together</a:t>
            </a:r>
          </a:p>
        </p:txBody>
      </p:sp>
      <p:sp>
        <p:nvSpPr>
          <p:cNvPr id="36" name="TextBox 35">
            <a:extLst>
              <a:ext uri="{FF2B5EF4-FFF2-40B4-BE49-F238E27FC236}">
                <a16:creationId xmlns:a16="http://schemas.microsoft.com/office/drawing/2014/main" id="{39F234A5-ACEE-C9DA-BA3A-CD4E13824926}"/>
              </a:ext>
            </a:extLst>
          </p:cNvPr>
          <p:cNvSpPr txBox="1"/>
          <p:nvPr/>
        </p:nvSpPr>
        <p:spPr>
          <a:xfrm>
            <a:off x="10721583" y="400692"/>
            <a:ext cx="908763" cy="369332"/>
          </a:xfrm>
          <a:prstGeom prst="rect">
            <a:avLst/>
          </a:prstGeom>
          <a:noFill/>
        </p:spPr>
        <p:txBody>
          <a:bodyPr wrap="square" rtlCol="0">
            <a:spAutoFit/>
          </a:bodyPr>
          <a:lstStyle/>
          <a:p>
            <a:pPr algn="r"/>
            <a:r>
              <a:rPr lang="en-GB" dirty="0"/>
              <a:t>Leon</a:t>
            </a:r>
          </a:p>
        </p:txBody>
      </p:sp>
    </p:spTree>
    <p:extLst>
      <p:ext uri="{BB962C8B-B14F-4D97-AF65-F5344CB8AC3E}">
        <p14:creationId xmlns:p14="http://schemas.microsoft.com/office/powerpoint/2010/main" val="23280465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0A51B4-B23D-646D-B1A8-90C467EFE114}"/>
              </a:ext>
            </a:extLst>
          </p:cNvPr>
          <p:cNvSpPr>
            <a:spLocks noGrp="1"/>
          </p:cNvSpPr>
          <p:nvPr>
            <p:ph type="ctrTitle"/>
          </p:nvPr>
        </p:nvSpPr>
        <p:spPr>
          <a:xfrm>
            <a:off x="4719897" y="1142252"/>
            <a:ext cx="5561140" cy="2387600"/>
          </a:xfrm>
        </p:spPr>
        <p:txBody>
          <a:bodyPr>
            <a:normAutofit fontScale="90000"/>
          </a:bodyPr>
          <a:lstStyle/>
          <a:p>
            <a:pPr algn="l"/>
            <a:br>
              <a:rPr lang="en-GB" sz="6000" dirty="0">
                <a:effectLst/>
                <a:latin typeface="Arial" panose="020B0604020202020204" pitchFamily="34" charset="0"/>
                <a:ea typeface="Times New Roman" panose="02020603050405020304" pitchFamily="18" charset="0"/>
                <a:cs typeface="Times New Roman" panose="02020603050405020304" pitchFamily="18" charset="0"/>
              </a:rPr>
            </a:br>
            <a:br>
              <a:rPr lang="en-GB" dirty="0">
                <a:latin typeface="Arial" panose="020B0604020202020204" pitchFamily="34" charset="0"/>
                <a:ea typeface="Times New Roman" panose="02020603050405020304" pitchFamily="18" charset="0"/>
                <a:cs typeface="Times New Roman" panose="02020603050405020304" pitchFamily="18" charset="0"/>
              </a:rPr>
            </a:br>
            <a:endParaRPr lang="en-GB" dirty="0"/>
          </a:p>
        </p:txBody>
      </p:sp>
      <p:sp>
        <p:nvSpPr>
          <p:cNvPr id="6" name="Rectangle 5">
            <a:extLst>
              <a:ext uri="{FF2B5EF4-FFF2-40B4-BE49-F238E27FC236}">
                <a16:creationId xmlns:a16="http://schemas.microsoft.com/office/drawing/2014/main" id="{A92DAF4E-5965-CDA3-9293-434426AB0679}"/>
              </a:ext>
            </a:extLst>
          </p:cNvPr>
          <p:cNvSpPr/>
          <p:nvPr/>
        </p:nvSpPr>
        <p:spPr>
          <a:xfrm>
            <a:off x="299258" y="299258"/>
            <a:ext cx="11587942" cy="6309360"/>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362D63B4-6788-8ECD-9818-A889123235AA}"/>
              </a:ext>
            </a:extLst>
          </p:cNvPr>
          <p:cNvSpPr txBox="1"/>
          <p:nvPr/>
        </p:nvSpPr>
        <p:spPr>
          <a:xfrm>
            <a:off x="10568981" y="403075"/>
            <a:ext cx="1033669" cy="369332"/>
          </a:xfrm>
          <a:prstGeom prst="rect">
            <a:avLst/>
          </a:prstGeom>
          <a:noFill/>
        </p:spPr>
        <p:txBody>
          <a:bodyPr wrap="square" rtlCol="0">
            <a:spAutoFit/>
          </a:bodyPr>
          <a:lstStyle/>
          <a:p>
            <a:pPr algn="r"/>
            <a:r>
              <a:rPr lang="en-GB" dirty="0"/>
              <a:t>Leon</a:t>
            </a:r>
          </a:p>
        </p:txBody>
      </p:sp>
      <p:sp>
        <p:nvSpPr>
          <p:cNvPr id="3" name="TextBox 2">
            <a:extLst>
              <a:ext uri="{FF2B5EF4-FFF2-40B4-BE49-F238E27FC236}">
                <a16:creationId xmlns:a16="http://schemas.microsoft.com/office/drawing/2014/main" id="{1F577544-316F-F602-3C54-565F71DFAE43}"/>
              </a:ext>
            </a:extLst>
          </p:cNvPr>
          <p:cNvSpPr txBox="1"/>
          <p:nvPr/>
        </p:nvSpPr>
        <p:spPr>
          <a:xfrm>
            <a:off x="3856383" y="1314543"/>
            <a:ext cx="7680959" cy="4708981"/>
          </a:xfrm>
          <a:prstGeom prst="rect">
            <a:avLst/>
          </a:prstGeom>
          <a:noFill/>
        </p:spPr>
        <p:txBody>
          <a:bodyPr wrap="square" rtlCol="0">
            <a:spAutoFit/>
          </a:bodyPr>
          <a:lstStyle/>
          <a:p>
            <a:r>
              <a:rPr lang="en-GB" sz="2000" dirty="0"/>
              <a:t>The Chief Executive, Carolyn Williamson, thanked us all for our work in the Partnership and had enjoyed hearing about all that we have done and said there was lots of variety, we have done lots of different things and that it is important work </a:t>
            </a:r>
            <a:r>
              <a:rPr lang="en-GB" sz="2000"/>
              <a:t>for Hampshire</a:t>
            </a:r>
            <a:endParaRPr lang="en-GB" sz="2000" dirty="0"/>
          </a:p>
          <a:p>
            <a:endParaRPr lang="en-GB" sz="2000" dirty="0"/>
          </a:p>
          <a:p>
            <a:endParaRPr lang="en-GB" sz="2000" dirty="0"/>
          </a:p>
          <a:p>
            <a:r>
              <a:rPr lang="en-GB" sz="2000" dirty="0"/>
              <a:t>We were really pleased to be able to share about our work at this important meeting and to have the chance to ask questions</a:t>
            </a:r>
          </a:p>
          <a:p>
            <a:endParaRPr lang="en-GB" sz="2000" dirty="0"/>
          </a:p>
          <a:p>
            <a:endParaRPr lang="en-GB" sz="2000" dirty="0"/>
          </a:p>
          <a:p>
            <a:r>
              <a:rPr lang="en-GB" sz="2000" dirty="0"/>
              <a:t>We said what we want to do going forwards and the Chief Executive said she would help where she can </a:t>
            </a:r>
          </a:p>
          <a:p>
            <a:endParaRPr lang="en-GB" sz="2000" dirty="0"/>
          </a:p>
          <a:p>
            <a:endParaRPr lang="en-GB" sz="2000" dirty="0"/>
          </a:p>
          <a:p>
            <a:r>
              <a:rPr lang="en-GB" sz="2000" dirty="0"/>
              <a:t>It felt good to share about all the Partnership work and was a success</a:t>
            </a:r>
          </a:p>
        </p:txBody>
      </p:sp>
      <p:pic>
        <p:nvPicPr>
          <p:cNvPr id="1026" name="Picture 2" descr="Good News Meeting">
            <a:extLst>
              <a:ext uri="{FF2B5EF4-FFF2-40B4-BE49-F238E27FC236}">
                <a16:creationId xmlns:a16="http://schemas.microsoft.com/office/drawing/2014/main" id="{3867A976-FD5F-512B-7C16-B616A2B8A3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463" y="1383552"/>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umbs up">
            <a:extLst>
              <a:ext uri="{FF2B5EF4-FFF2-40B4-BE49-F238E27FC236}">
                <a16:creationId xmlns:a16="http://schemas.microsoft.com/office/drawing/2014/main" id="{04461030-2979-5A59-C960-24A354CA60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8463" y="3914882"/>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6658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DEB1788-8A9B-2592-0D2D-3124FD0E7EC6}"/>
              </a:ext>
            </a:extLst>
          </p:cNvPr>
          <p:cNvGrpSpPr/>
          <p:nvPr/>
        </p:nvGrpSpPr>
        <p:grpSpPr>
          <a:xfrm>
            <a:off x="203200" y="233418"/>
            <a:ext cx="11785600" cy="6277876"/>
            <a:chOff x="220133" y="290062"/>
            <a:chExt cx="11785600" cy="6277876"/>
          </a:xfrm>
        </p:grpSpPr>
        <p:sp>
          <p:nvSpPr>
            <p:cNvPr id="6" name="Rectangle 5">
              <a:extLst>
                <a:ext uri="{FF2B5EF4-FFF2-40B4-BE49-F238E27FC236}">
                  <a16:creationId xmlns:a16="http://schemas.microsoft.com/office/drawing/2014/main" id="{4F3E8FF7-9EA9-74A1-3C38-10088832D917}"/>
                </a:ext>
              </a:extLst>
            </p:cNvPr>
            <p:cNvSpPr/>
            <p:nvPr/>
          </p:nvSpPr>
          <p:spPr>
            <a:xfrm>
              <a:off x="220133"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grpSp>
      <p:sp>
        <p:nvSpPr>
          <p:cNvPr id="11" name="TextBox 10">
            <a:extLst>
              <a:ext uri="{FF2B5EF4-FFF2-40B4-BE49-F238E27FC236}">
                <a16:creationId xmlns:a16="http://schemas.microsoft.com/office/drawing/2014/main" id="{C8C45CCD-4EB5-CF9A-3432-9863979F766F}"/>
              </a:ext>
            </a:extLst>
          </p:cNvPr>
          <p:cNvSpPr txBox="1"/>
          <p:nvPr/>
        </p:nvSpPr>
        <p:spPr>
          <a:xfrm>
            <a:off x="3034813" y="811396"/>
            <a:ext cx="7827022" cy="4647426"/>
          </a:xfrm>
          <a:prstGeom prst="rect">
            <a:avLst/>
          </a:prstGeom>
          <a:noFill/>
        </p:spPr>
        <p:txBody>
          <a:bodyPr wrap="square">
            <a:spAutoFit/>
          </a:bodyPr>
          <a:lstStyle/>
          <a:p>
            <a:pPr lvl="0"/>
            <a:r>
              <a:rPr lang="en-GB" sz="2600" b="1" dirty="0">
                <a:solidFill>
                  <a:srgbClr val="4F2454"/>
                </a:solidFill>
                <a:latin typeface="Arial" panose="020B0604020202020204" pitchFamily="34" charset="0"/>
                <a:cs typeface="Arial" panose="020B0604020202020204" pitchFamily="34" charset="0"/>
              </a:rPr>
              <a:t>Some next steps:</a:t>
            </a:r>
          </a:p>
          <a:p>
            <a:pPr lvl="0"/>
            <a:endParaRPr lang="en-GB" sz="1800" b="1" dirty="0">
              <a:solidFill>
                <a:srgbClr val="4F2454"/>
              </a:solidFill>
              <a:latin typeface="Arial" panose="020B0604020202020204" pitchFamily="34" charset="0"/>
              <a:cs typeface="Arial" panose="020B0604020202020204" pitchFamily="34" charset="0"/>
            </a:endParaRPr>
          </a:p>
          <a:p>
            <a:pPr lvl="0"/>
            <a:endParaRPr lang="en-GB" sz="1800" b="1" dirty="0">
              <a:solidFill>
                <a:srgbClr val="4F2454"/>
              </a:solidFill>
              <a:latin typeface="Arial" panose="020B0604020202020204" pitchFamily="34" charset="0"/>
              <a:cs typeface="Arial" panose="020B0604020202020204" pitchFamily="34" charset="0"/>
            </a:endParaRPr>
          </a:p>
          <a:p>
            <a:pPr lvl="0"/>
            <a:endParaRPr lang="en-GB" dirty="0">
              <a:solidFill>
                <a:srgbClr val="4F2454"/>
              </a:solidFill>
              <a:latin typeface="Arial" panose="020B0604020202020204" pitchFamily="34" charset="0"/>
              <a:cs typeface="Arial" panose="020B0604020202020204" pitchFamily="34" charset="0"/>
            </a:endParaRPr>
          </a:p>
          <a:p>
            <a:pPr lvl="0"/>
            <a:endParaRPr lang="en-GB"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1800" dirty="0">
                <a:solidFill>
                  <a:srgbClr val="4F2454"/>
                </a:solidFill>
                <a:latin typeface="Arial" panose="020B0604020202020204" pitchFamily="34" charset="0"/>
                <a:cs typeface="Arial" panose="020B0604020202020204" pitchFamily="34" charset="0"/>
              </a:rPr>
              <a:t>We want to get out and talk to groups in 2023 to get feedback and engage with more people who have a learning disability in Hampshire</a:t>
            </a:r>
          </a:p>
          <a:p>
            <a:pPr lvl="0"/>
            <a:endParaRPr lang="en-GB" sz="18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sz="18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dirty="0">
                <a:solidFill>
                  <a:srgbClr val="4F2454"/>
                </a:solidFill>
                <a:latin typeface="Arial" panose="020B0604020202020204" pitchFamily="34" charset="0"/>
                <a:cs typeface="Arial" panose="020B0604020202020204" pitchFamily="34" charset="0"/>
              </a:rPr>
              <a:t>We want to tell people about our website </a:t>
            </a:r>
            <a:r>
              <a:rPr lang="en-GB" sz="1800" dirty="0">
                <a:solidFill>
                  <a:srgbClr val="4F2454"/>
                </a:solidFill>
                <a:latin typeface="Arial" panose="020B0604020202020204" pitchFamily="34" charset="0"/>
                <a:cs typeface="Arial" panose="020B0604020202020204" pitchFamily="34" charset="0"/>
              </a:rPr>
              <a:t> </a:t>
            </a:r>
          </a:p>
          <a:p>
            <a:pPr lvl="0"/>
            <a:br>
              <a:rPr lang="en-GB" sz="1800" dirty="0">
                <a:solidFill>
                  <a:srgbClr val="4F2454"/>
                </a:solidFill>
                <a:latin typeface="Arial" panose="020B0604020202020204" pitchFamily="34" charset="0"/>
                <a:cs typeface="Arial" panose="020B0604020202020204" pitchFamily="34" charset="0"/>
              </a:rPr>
            </a:br>
            <a:endParaRPr lang="en-GB" sz="18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sz="18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dirty="0">
                <a:solidFill>
                  <a:srgbClr val="4F2454"/>
                </a:solidFill>
                <a:latin typeface="Arial" panose="020B0604020202020204" pitchFamily="34" charset="0"/>
                <a:cs typeface="Arial" panose="020B0604020202020204" pitchFamily="34" charset="0"/>
              </a:rPr>
              <a:t>We want to use the results from a questionnaire to guide our work</a:t>
            </a:r>
            <a:br>
              <a:rPr lang="en-GB" sz="1800" dirty="0">
                <a:solidFill>
                  <a:srgbClr val="4F2454"/>
                </a:solidFill>
                <a:latin typeface="Arial" panose="020B0604020202020204" pitchFamily="34" charset="0"/>
                <a:cs typeface="Arial" panose="020B0604020202020204" pitchFamily="34" charset="0"/>
              </a:rPr>
            </a:br>
            <a:endParaRPr lang="en-GB" sz="1800" dirty="0">
              <a:solidFill>
                <a:srgbClr val="4F2454"/>
              </a:solidFill>
              <a:latin typeface="Arial" panose="020B0604020202020204" pitchFamily="34" charset="0"/>
              <a:cs typeface="Arial" panose="020B0604020202020204" pitchFamily="34" charset="0"/>
            </a:endParaRPr>
          </a:p>
        </p:txBody>
      </p:sp>
      <p:pic>
        <p:nvPicPr>
          <p:cNvPr id="5122" name="Picture 2" descr="Idea 3">
            <a:extLst>
              <a:ext uri="{FF2B5EF4-FFF2-40B4-BE49-F238E27FC236}">
                <a16:creationId xmlns:a16="http://schemas.microsoft.com/office/drawing/2014/main" id="{67174EDE-E244-6CB4-30BC-3ED6DE8577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0165" y="556185"/>
            <a:ext cx="895145" cy="89514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473216A-C8DC-F295-7BFE-FCB2D5FE7B28}"/>
              </a:ext>
            </a:extLst>
          </p:cNvPr>
          <p:cNvSpPr txBox="1"/>
          <p:nvPr/>
        </p:nvSpPr>
        <p:spPr>
          <a:xfrm>
            <a:off x="10657211" y="291313"/>
            <a:ext cx="1035780" cy="369332"/>
          </a:xfrm>
          <a:prstGeom prst="rect">
            <a:avLst/>
          </a:prstGeom>
          <a:noFill/>
        </p:spPr>
        <p:txBody>
          <a:bodyPr wrap="square" rtlCol="0">
            <a:spAutoFit/>
          </a:bodyPr>
          <a:lstStyle/>
          <a:p>
            <a:pPr algn="r"/>
            <a:r>
              <a:rPr lang="en-GB" dirty="0"/>
              <a:t>Tanya</a:t>
            </a:r>
          </a:p>
        </p:txBody>
      </p:sp>
      <p:pic>
        <p:nvPicPr>
          <p:cNvPr id="8" name="Picture 4" descr="Talk in group 1">
            <a:extLst>
              <a:ext uri="{FF2B5EF4-FFF2-40B4-BE49-F238E27FC236}">
                <a16:creationId xmlns:a16="http://schemas.microsoft.com/office/drawing/2014/main" id="{4CF01FF1-1C4F-B74F-B034-0CEEA3AF7F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990" y="1967486"/>
            <a:ext cx="1059494" cy="105949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Questionnaire 1">
            <a:extLst>
              <a:ext uri="{FF2B5EF4-FFF2-40B4-BE49-F238E27FC236}">
                <a16:creationId xmlns:a16="http://schemas.microsoft.com/office/drawing/2014/main" id="{3F04C0DA-DD78-8E7A-110E-B29EDA5245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4125" y="4620610"/>
            <a:ext cx="1307224" cy="130722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Website">
            <a:extLst>
              <a:ext uri="{FF2B5EF4-FFF2-40B4-BE49-F238E27FC236}">
                <a16:creationId xmlns:a16="http://schemas.microsoft.com/office/drawing/2014/main" id="{DF6C8C21-8213-6944-EF57-1F5C7E0FA7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59420" y="3105478"/>
            <a:ext cx="1436633" cy="1436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8216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8" name="TextBox 7">
            <a:extLst>
              <a:ext uri="{FF2B5EF4-FFF2-40B4-BE49-F238E27FC236}">
                <a16:creationId xmlns:a16="http://schemas.microsoft.com/office/drawing/2014/main" id="{3EF2D92F-13EA-3FE1-1F34-0FCFF08D6D56}"/>
              </a:ext>
            </a:extLst>
          </p:cNvPr>
          <p:cNvSpPr txBox="1"/>
          <p:nvPr/>
        </p:nvSpPr>
        <p:spPr>
          <a:xfrm>
            <a:off x="3528464" y="1105256"/>
            <a:ext cx="7040071" cy="1107996"/>
          </a:xfrm>
          <a:prstGeom prst="rect">
            <a:avLst/>
          </a:prstGeom>
          <a:noFill/>
        </p:spPr>
        <p:txBody>
          <a:bodyPr wrap="square">
            <a:spAutoFit/>
          </a:bodyPr>
          <a:lstStyle/>
          <a:p>
            <a:pPr lvl="0"/>
            <a:r>
              <a:rPr lang="en-GB" sz="2200" b="1" dirty="0">
                <a:solidFill>
                  <a:srgbClr val="4F2454"/>
                </a:solidFill>
                <a:latin typeface="Arial" panose="020B0604020202020204" pitchFamily="34" charset="0"/>
                <a:cs typeface="Arial" panose="020B0604020202020204" pitchFamily="34" charset="0"/>
              </a:rPr>
              <a:t>This is the end of our presentation</a:t>
            </a:r>
            <a:endParaRPr lang="en-GB" sz="2200" dirty="0">
              <a:solidFill>
                <a:srgbClr val="4F2454"/>
              </a:solidFill>
              <a:latin typeface="Arial" panose="020B0604020202020204" pitchFamily="34" charset="0"/>
              <a:cs typeface="Arial" panose="020B0604020202020204" pitchFamily="34" charset="0"/>
            </a:endParaRPr>
          </a:p>
          <a:p>
            <a:pPr lvl="0"/>
            <a:endParaRPr lang="en-GB" sz="2200" dirty="0">
              <a:solidFill>
                <a:srgbClr val="4F2454"/>
              </a:solidFill>
              <a:latin typeface="Arial" panose="020B0604020202020204" pitchFamily="34" charset="0"/>
              <a:cs typeface="Arial" panose="020B0604020202020204" pitchFamily="34" charset="0"/>
            </a:endParaRPr>
          </a:p>
          <a:p>
            <a:pPr lvl="0"/>
            <a:endParaRPr lang="en-GB" sz="2200" dirty="0"/>
          </a:p>
        </p:txBody>
      </p:sp>
      <p:sp>
        <p:nvSpPr>
          <p:cNvPr id="2" name="TextBox 1">
            <a:extLst>
              <a:ext uri="{FF2B5EF4-FFF2-40B4-BE49-F238E27FC236}">
                <a16:creationId xmlns:a16="http://schemas.microsoft.com/office/drawing/2014/main" id="{58150435-E797-5876-815E-638238350CAA}"/>
              </a:ext>
            </a:extLst>
          </p:cNvPr>
          <p:cNvSpPr txBox="1"/>
          <p:nvPr/>
        </p:nvSpPr>
        <p:spPr>
          <a:xfrm>
            <a:off x="3215234" y="5061414"/>
            <a:ext cx="5243639" cy="461665"/>
          </a:xfrm>
          <a:prstGeom prst="rect">
            <a:avLst/>
          </a:prstGeom>
          <a:noFill/>
        </p:spPr>
        <p:txBody>
          <a:bodyPr wrap="square" rtlCol="0">
            <a:spAutoFit/>
          </a:bodyPr>
          <a:lstStyle/>
          <a:p>
            <a:pPr algn="ctr"/>
            <a:r>
              <a:rPr lang="en-GB" sz="2400" b="1" dirty="0"/>
              <a:t>Thank you for listening</a:t>
            </a:r>
          </a:p>
        </p:txBody>
      </p:sp>
      <p:pic>
        <p:nvPicPr>
          <p:cNvPr id="3074" name="Picture 2" descr="Thank You 1">
            <a:extLst>
              <a:ext uri="{FF2B5EF4-FFF2-40B4-BE49-F238E27FC236}">
                <a16:creationId xmlns:a16="http://schemas.microsoft.com/office/drawing/2014/main" id="{7BBC5E2C-E49B-F25A-117F-2BAD2FC888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3241" y="1796586"/>
            <a:ext cx="2746235" cy="274623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185FF1B-1278-7D96-5FAF-D2AE0D1BA9E4}"/>
              </a:ext>
            </a:extLst>
          </p:cNvPr>
          <p:cNvSpPr txBox="1"/>
          <p:nvPr/>
        </p:nvSpPr>
        <p:spPr>
          <a:xfrm>
            <a:off x="10657211" y="291313"/>
            <a:ext cx="1035780" cy="369332"/>
          </a:xfrm>
          <a:prstGeom prst="rect">
            <a:avLst/>
          </a:prstGeom>
          <a:noFill/>
        </p:spPr>
        <p:txBody>
          <a:bodyPr wrap="square" rtlCol="0">
            <a:spAutoFit/>
          </a:bodyPr>
          <a:lstStyle/>
          <a:p>
            <a:pPr algn="r"/>
            <a:r>
              <a:rPr lang="en-GB" dirty="0"/>
              <a:t>Tanya</a:t>
            </a:r>
          </a:p>
        </p:txBody>
      </p:sp>
    </p:spTree>
    <p:extLst>
      <p:ext uri="{BB962C8B-B14F-4D97-AF65-F5344CB8AC3E}">
        <p14:creationId xmlns:p14="http://schemas.microsoft.com/office/powerpoint/2010/main" val="1311633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03200" y="281468"/>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256047" y="5061414"/>
            <a:ext cx="1588820" cy="1404609"/>
          </a:xfrm>
          <a:prstGeom prst="rect">
            <a:avLst/>
          </a:prstGeom>
          <a:solidFill>
            <a:schemeClr val="bg1"/>
          </a:solidFill>
        </p:spPr>
      </p:pic>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A0045EDF-8B8E-77FE-C0A4-C76E498DDD30}"/>
                  </a:ext>
                </a:extLst>
              </p14:cNvPr>
              <p14:cNvContentPartPr/>
              <p14:nvPr/>
            </p14:nvContentPartPr>
            <p14:xfrm>
              <a:off x="11342129" y="4296037"/>
              <a:ext cx="160560" cy="602280"/>
            </p14:xfrm>
          </p:contentPart>
        </mc:Choice>
        <mc:Fallback xmlns="">
          <p:pic>
            <p:nvPicPr>
              <p:cNvPr id="12" name="Ink 11">
                <a:extLst>
                  <a:ext uri="{FF2B5EF4-FFF2-40B4-BE49-F238E27FC236}">
                    <a16:creationId xmlns:a16="http://schemas.microsoft.com/office/drawing/2014/main" id="{A0045EDF-8B8E-77FE-C0A4-C76E498DDD30}"/>
                  </a:ext>
                </a:extLst>
              </p:cNvPr>
              <p:cNvPicPr/>
              <p:nvPr/>
            </p:nvPicPr>
            <p:blipFill>
              <a:blip r:embed="rId5"/>
              <a:stretch>
                <a:fillRect/>
              </a:stretch>
            </p:blipFill>
            <p:spPr>
              <a:xfrm>
                <a:off x="11333129" y="4287037"/>
                <a:ext cx="178200" cy="619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3" name="Ink 12">
                <a:extLst>
                  <a:ext uri="{FF2B5EF4-FFF2-40B4-BE49-F238E27FC236}">
                    <a16:creationId xmlns:a16="http://schemas.microsoft.com/office/drawing/2014/main" id="{7891DF79-1ED0-226B-C5C7-0026570017DB}"/>
                  </a:ext>
                </a:extLst>
              </p14:cNvPr>
              <p14:cNvContentPartPr/>
              <p14:nvPr/>
            </p14:nvContentPartPr>
            <p14:xfrm>
              <a:off x="6201689" y="2735077"/>
              <a:ext cx="360" cy="360"/>
            </p14:xfrm>
          </p:contentPart>
        </mc:Choice>
        <mc:Fallback xmlns="">
          <p:pic>
            <p:nvPicPr>
              <p:cNvPr id="13" name="Ink 12">
                <a:extLst>
                  <a:ext uri="{FF2B5EF4-FFF2-40B4-BE49-F238E27FC236}">
                    <a16:creationId xmlns:a16="http://schemas.microsoft.com/office/drawing/2014/main" id="{7891DF79-1ED0-226B-C5C7-0026570017DB}"/>
                  </a:ext>
                </a:extLst>
              </p:cNvPr>
              <p:cNvPicPr/>
              <p:nvPr/>
            </p:nvPicPr>
            <p:blipFill>
              <a:blip r:embed="rId7"/>
              <a:stretch>
                <a:fillRect/>
              </a:stretch>
            </p:blipFill>
            <p:spPr>
              <a:xfrm>
                <a:off x="6166049" y="269907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4" name="Ink 13">
                <a:extLst>
                  <a:ext uri="{FF2B5EF4-FFF2-40B4-BE49-F238E27FC236}">
                    <a16:creationId xmlns:a16="http://schemas.microsoft.com/office/drawing/2014/main" id="{3BEF8F00-AABF-C7B6-68DB-9865574C3FA3}"/>
                  </a:ext>
                </a:extLst>
              </p14:cNvPr>
              <p14:cNvContentPartPr/>
              <p14:nvPr/>
            </p14:nvContentPartPr>
            <p14:xfrm>
              <a:off x="11118209" y="4374157"/>
              <a:ext cx="423000" cy="659880"/>
            </p14:xfrm>
          </p:contentPart>
        </mc:Choice>
        <mc:Fallback xmlns="">
          <p:pic>
            <p:nvPicPr>
              <p:cNvPr id="14" name="Ink 13">
                <a:extLst>
                  <a:ext uri="{FF2B5EF4-FFF2-40B4-BE49-F238E27FC236}">
                    <a16:creationId xmlns:a16="http://schemas.microsoft.com/office/drawing/2014/main" id="{3BEF8F00-AABF-C7B6-68DB-9865574C3FA3}"/>
                  </a:ext>
                </a:extLst>
              </p:cNvPr>
              <p:cNvPicPr/>
              <p:nvPr/>
            </p:nvPicPr>
            <p:blipFill>
              <a:blip r:embed="rId9"/>
              <a:stretch>
                <a:fillRect/>
              </a:stretch>
            </p:blipFill>
            <p:spPr>
              <a:xfrm>
                <a:off x="11082569" y="4338517"/>
                <a:ext cx="494640" cy="731520"/>
              </a:xfrm>
              <a:prstGeom prst="rect">
                <a:avLst/>
              </a:prstGeom>
            </p:spPr>
          </p:pic>
        </mc:Fallback>
      </mc:AlternateContent>
      <p:grpSp>
        <p:nvGrpSpPr>
          <p:cNvPr id="17" name="Group 16">
            <a:extLst>
              <a:ext uri="{FF2B5EF4-FFF2-40B4-BE49-F238E27FC236}">
                <a16:creationId xmlns:a16="http://schemas.microsoft.com/office/drawing/2014/main" id="{8B6BE375-512E-0E8D-4132-697AE7ED8E16}"/>
              </a:ext>
            </a:extLst>
          </p:cNvPr>
          <p:cNvGrpSpPr/>
          <p:nvPr/>
        </p:nvGrpSpPr>
        <p:grpSpPr>
          <a:xfrm>
            <a:off x="10384403" y="5263607"/>
            <a:ext cx="159120" cy="119520"/>
            <a:chOff x="10384403" y="5263607"/>
            <a:chExt cx="159120" cy="119520"/>
          </a:xfrm>
        </p:grpSpPr>
        <mc:AlternateContent xmlns:mc="http://schemas.openxmlformats.org/markup-compatibility/2006" xmlns:p14="http://schemas.microsoft.com/office/powerpoint/2010/main">
          <mc:Choice Requires="p14">
            <p:contentPart p14:bwMode="auto" r:id="rId10">
              <p14:nvContentPartPr>
                <p14:cNvPr id="15" name="Ink 14">
                  <a:extLst>
                    <a:ext uri="{FF2B5EF4-FFF2-40B4-BE49-F238E27FC236}">
                      <a16:creationId xmlns:a16="http://schemas.microsoft.com/office/drawing/2014/main" id="{02EB4F46-7686-4B7C-31E6-A9E5F6BAC32B}"/>
                    </a:ext>
                  </a:extLst>
                </p14:cNvPr>
                <p14:cNvContentPartPr/>
                <p14:nvPr/>
              </p14:nvContentPartPr>
              <p14:xfrm>
                <a:off x="10543163" y="5382767"/>
                <a:ext cx="360" cy="360"/>
              </p14:xfrm>
            </p:contentPart>
          </mc:Choice>
          <mc:Fallback xmlns="">
            <p:pic>
              <p:nvPicPr>
                <p:cNvPr id="15" name="Ink 14">
                  <a:extLst>
                    <a:ext uri="{FF2B5EF4-FFF2-40B4-BE49-F238E27FC236}">
                      <a16:creationId xmlns:a16="http://schemas.microsoft.com/office/drawing/2014/main" id="{02EB4F46-7686-4B7C-31E6-A9E5F6BAC32B}"/>
                    </a:ext>
                  </a:extLst>
                </p:cNvPr>
                <p:cNvPicPr/>
                <p:nvPr/>
              </p:nvPicPr>
              <p:blipFill>
                <a:blip r:embed="rId7"/>
                <a:stretch>
                  <a:fillRect/>
                </a:stretch>
              </p:blipFill>
              <p:spPr>
                <a:xfrm>
                  <a:off x="10507163" y="534712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6" name="Ink 15">
                  <a:extLst>
                    <a:ext uri="{FF2B5EF4-FFF2-40B4-BE49-F238E27FC236}">
                      <a16:creationId xmlns:a16="http://schemas.microsoft.com/office/drawing/2014/main" id="{7F0A5B20-12EC-F48A-BC15-83B33351D7BC}"/>
                    </a:ext>
                  </a:extLst>
                </p14:cNvPr>
                <p14:cNvContentPartPr/>
                <p14:nvPr/>
              </p14:nvContentPartPr>
              <p14:xfrm>
                <a:off x="10384403" y="5263607"/>
                <a:ext cx="360" cy="360"/>
              </p14:xfrm>
            </p:contentPart>
          </mc:Choice>
          <mc:Fallback xmlns="">
            <p:pic>
              <p:nvPicPr>
                <p:cNvPr id="16" name="Ink 15">
                  <a:extLst>
                    <a:ext uri="{FF2B5EF4-FFF2-40B4-BE49-F238E27FC236}">
                      <a16:creationId xmlns:a16="http://schemas.microsoft.com/office/drawing/2014/main" id="{7F0A5B20-12EC-F48A-BC15-83B33351D7BC}"/>
                    </a:ext>
                  </a:extLst>
                </p:cNvPr>
                <p:cNvPicPr/>
                <p:nvPr/>
              </p:nvPicPr>
              <p:blipFill>
                <a:blip r:embed="rId7"/>
                <a:stretch>
                  <a:fillRect/>
                </a:stretch>
              </p:blipFill>
              <p:spPr>
                <a:xfrm>
                  <a:off x="10348763" y="5227967"/>
                  <a:ext cx="72000" cy="72000"/>
                </a:xfrm>
                <a:prstGeom prst="rect">
                  <a:avLst/>
                </a:prstGeom>
              </p:spPr>
            </p:pic>
          </mc:Fallback>
        </mc:AlternateContent>
      </p:grpSp>
      <p:sp>
        <p:nvSpPr>
          <p:cNvPr id="19" name="TextBox 18">
            <a:extLst>
              <a:ext uri="{FF2B5EF4-FFF2-40B4-BE49-F238E27FC236}">
                <a16:creationId xmlns:a16="http://schemas.microsoft.com/office/drawing/2014/main" id="{7A2A59E5-D594-C32B-2395-8364DB202A13}"/>
              </a:ext>
            </a:extLst>
          </p:cNvPr>
          <p:cNvSpPr txBox="1"/>
          <p:nvPr/>
        </p:nvSpPr>
        <p:spPr>
          <a:xfrm>
            <a:off x="3894976" y="783709"/>
            <a:ext cx="6762235" cy="4770537"/>
          </a:xfrm>
          <a:prstGeom prst="rect">
            <a:avLst/>
          </a:prstGeom>
          <a:noFill/>
        </p:spPr>
        <p:txBody>
          <a:bodyPr wrap="square">
            <a:spAutoFit/>
          </a:bodyPr>
          <a:lstStyle/>
          <a:p>
            <a:pPr lvl="0"/>
            <a:r>
              <a:rPr lang="en-GB" sz="2200" b="1" dirty="0">
                <a:solidFill>
                  <a:srgbClr val="4F2454"/>
                </a:solidFill>
                <a:latin typeface="Arial" panose="020B0604020202020204" pitchFamily="34" charset="0"/>
                <a:cs typeface="Arial" panose="020B0604020202020204" pitchFamily="34" charset="0"/>
              </a:rPr>
              <a:t>There are six working groups </a:t>
            </a:r>
          </a:p>
          <a:p>
            <a:pPr lvl="0"/>
            <a:endParaRPr lang="en-GB" sz="2200" b="1" dirty="0">
              <a:solidFill>
                <a:srgbClr val="4F2454"/>
              </a:solidFill>
              <a:latin typeface="Arial" panose="020B0604020202020204" pitchFamily="34" charset="0"/>
              <a:cs typeface="Arial" panose="020B0604020202020204" pitchFamily="34" charset="0"/>
            </a:endParaRPr>
          </a:p>
          <a:p>
            <a:pPr lvl="0"/>
            <a:r>
              <a:rPr lang="en-GB" sz="2200" b="1" dirty="0">
                <a:solidFill>
                  <a:srgbClr val="4F2454"/>
                </a:solidFill>
                <a:latin typeface="Arial" panose="020B0604020202020204" pitchFamily="34" charset="0"/>
                <a:cs typeface="Arial" panose="020B0604020202020204" pitchFamily="34" charset="0"/>
              </a:rPr>
              <a:t>We are going to give updates on these 4</a:t>
            </a:r>
          </a:p>
          <a:p>
            <a:pPr lvl="0"/>
            <a:endParaRPr lang="en-GB" sz="2200" b="1" dirty="0">
              <a:solidFill>
                <a:srgbClr val="4F2454"/>
              </a:solidFill>
              <a:latin typeface="Arial" panose="020B0604020202020204" pitchFamily="34" charset="0"/>
              <a:cs typeface="Arial" panose="020B0604020202020204" pitchFamily="34" charset="0"/>
            </a:endParaRPr>
          </a:p>
          <a:p>
            <a:pPr lvl="0"/>
            <a:r>
              <a:rPr lang="en-GB" sz="2200" b="1" dirty="0">
                <a:solidFill>
                  <a:srgbClr val="4F2454"/>
                </a:solidFill>
                <a:latin typeface="Arial" panose="020B0604020202020204" pitchFamily="34" charset="0"/>
                <a:cs typeface="Arial" panose="020B0604020202020204" pitchFamily="34" charset="0"/>
              </a:rPr>
              <a:t> </a:t>
            </a:r>
          </a:p>
          <a:p>
            <a:pPr lvl="0"/>
            <a:endParaRPr lang="en-GB" sz="2200" b="1"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b="1" dirty="0">
                <a:solidFill>
                  <a:srgbClr val="4F2454"/>
                </a:solidFill>
                <a:latin typeface="Arial" panose="020B0604020202020204" pitchFamily="34" charset="0"/>
                <a:cs typeface="Arial" panose="020B0604020202020204" pitchFamily="34" charset="0"/>
              </a:rPr>
              <a:t>Adult Social Care – the Right Support</a:t>
            </a:r>
          </a:p>
          <a:p>
            <a:pPr marL="342900" lvl="0" indent="-342900">
              <a:buFont typeface="Arial" panose="020B0604020202020204" pitchFamily="34" charset="0"/>
              <a:buChar char="•"/>
            </a:pPr>
            <a:endParaRPr lang="en-GB" sz="2200" b="1"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b="1" dirty="0">
                <a:solidFill>
                  <a:srgbClr val="4F2454"/>
                </a:solidFill>
                <a:latin typeface="Arial" panose="020B0604020202020204" pitchFamily="34" charset="0"/>
                <a:cs typeface="Arial" panose="020B0604020202020204" pitchFamily="34" charset="0"/>
              </a:rPr>
              <a:t>Communications </a:t>
            </a:r>
          </a:p>
          <a:p>
            <a:pPr marL="342900" lvl="0" indent="-342900">
              <a:buFont typeface="Arial" panose="020B0604020202020204" pitchFamily="34" charset="0"/>
              <a:buChar char="•"/>
            </a:pPr>
            <a:endParaRPr lang="en-GB" sz="2200" b="1"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b="1" dirty="0">
                <a:solidFill>
                  <a:srgbClr val="4F2454"/>
                </a:solidFill>
                <a:latin typeface="Arial" panose="020B0604020202020204" pitchFamily="34" charset="0"/>
                <a:cs typeface="Arial" panose="020B0604020202020204" pitchFamily="34" charset="0"/>
              </a:rPr>
              <a:t>Health and Wellbeing</a:t>
            </a:r>
          </a:p>
          <a:p>
            <a:pPr marL="342900" lvl="0" indent="-342900">
              <a:buFont typeface="Arial" panose="020B0604020202020204" pitchFamily="34" charset="0"/>
              <a:buChar char="•"/>
            </a:pPr>
            <a:endParaRPr lang="en-GB" sz="2200" b="1"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b="1" dirty="0">
                <a:solidFill>
                  <a:srgbClr val="4F2454"/>
                </a:solidFill>
                <a:latin typeface="Arial" panose="020B0604020202020204" pitchFamily="34" charset="0"/>
                <a:cs typeface="Arial" panose="020B0604020202020204" pitchFamily="34" charset="0"/>
              </a:rPr>
              <a:t>Being Safe, Staying Safe</a:t>
            </a:r>
            <a:endParaRPr lang="en-GB" sz="2200" dirty="0">
              <a:solidFill>
                <a:srgbClr val="4F2454"/>
              </a:solidFill>
              <a:latin typeface="Arial" panose="020B0604020202020204" pitchFamily="34" charset="0"/>
              <a:cs typeface="Arial" panose="020B0604020202020204" pitchFamily="34" charset="0"/>
            </a:endParaRPr>
          </a:p>
          <a:p>
            <a:pPr lvl="0"/>
            <a:endParaRPr lang="en-GB" dirty="0"/>
          </a:p>
        </p:txBody>
      </p:sp>
      <p:pic>
        <p:nvPicPr>
          <p:cNvPr id="1032" name="Picture 8" descr="Zahra 6">
            <a:extLst>
              <a:ext uri="{FF2B5EF4-FFF2-40B4-BE49-F238E27FC236}">
                <a16:creationId xmlns:a16="http://schemas.microsoft.com/office/drawing/2014/main" id="{895A55C1-3E01-C7E0-9465-6ABBDACA36C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6782" y="1515406"/>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Thumbs Up 3">
            <a:extLst>
              <a:ext uri="{FF2B5EF4-FFF2-40B4-BE49-F238E27FC236}">
                <a16:creationId xmlns:a16="http://schemas.microsoft.com/office/drawing/2014/main" id="{08C10C4B-EC9F-D321-FBA3-6400D479D6C9}"/>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7755" y="2467906"/>
            <a:ext cx="2687364" cy="268736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F19C7F4-31B9-32E9-C392-DFD2BC659642}"/>
              </a:ext>
            </a:extLst>
          </p:cNvPr>
          <p:cNvSpPr txBox="1"/>
          <p:nvPr/>
        </p:nvSpPr>
        <p:spPr>
          <a:xfrm>
            <a:off x="10710531" y="372444"/>
            <a:ext cx="1018835" cy="382772"/>
          </a:xfrm>
          <a:prstGeom prst="rect">
            <a:avLst/>
          </a:prstGeom>
          <a:noFill/>
        </p:spPr>
        <p:txBody>
          <a:bodyPr wrap="square" rtlCol="0">
            <a:spAutoFit/>
          </a:bodyPr>
          <a:lstStyle/>
          <a:p>
            <a:r>
              <a:rPr lang="en-GB" dirty="0"/>
              <a:t>James</a:t>
            </a:r>
          </a:p>
        </p:txBody>
      </p:sp>
    </p:spTree>
    <p:extLst>
      <p:ext uri="{BB962C8B-B14F-4D97-AF65-F5344CB8AC3E}">
        <p14:creationId xmlns:p14="http://schemas.microsoft.com/office/powerpoint/2010/main" val="3335690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10" name="TextBox 9">
            <a:extLst>
              <a:ext uri="{FF2B5EF4-FFF2-40B4-BE49-F238E27FC236}">
                <a16:creationId xmlns:a16="http://schemas.microsoft.com/office/drawing/2014/main" id="{975EDE8D-82CE-F874-067E-8FDADA13F291}"/>
              </a:ext>
            </a:extLst>
          </p:cNvPr>
          <p:cNvSpPr txBox="1"/>
          <p:nvPr/>
        </p:nvSpPr>
        <p:spPr>
          <a:xfrm>
            <a:off x="2821350" y="464033"/>
            <a:ext cx="8509586" cy="5601533"/>
          </a:xfrm>
          <a:prstGeom prst="rect">
            <a:avLst/>
          </a:prstGeom>
          <a:noFill/>
        </p:spPr>
        <p:txBody>
          <a:bodyPr wrap="square" rtlCol="0">
            <a:spAutoFit/>
          </a:bodyPr>
          <a:lstStyle/>
          <a:p>
            <a:pPr lvl="0"/>
            <a:r>
              <a:rPr lang="en-GB" sz="2800" b="1" dirty="0">
                <a:solidFill>
                  <a:schemeClr val="accent2">
                    <a:lumMod val="75000"/>
                  </a:schemeClr>
                </a:solidFill>
                <a:latin typeface="Arial" panose="020B0604020202020204" pitchFamily="34" charset="0"/>
                <a:cs typeface="Arial" panose="020B0604020202020204" pitchFamily="34" charset="0"/>
              </a:rPr>
              <a:t>  Adult Social Care Working Group</a:t>
            </a:r>
          </a:p>
          <a:p>
            <a:pPr lvl="0"/>
            <a:endParaRPr lang="en-GB" sz="2200" b="1" dirty="0">
              <a:solidFill>
                <a:srgbClr val="4F2454"/>
              </a:solidFill>
              <a:latin typeface="Arial" panose="020B0604020202020204" pitchFamily="34" charset="0"/>
              <a:cs typeface="Arial" panose="020B0604020202020204" pitchFamily="34" charset="0"/>
            </a:endParaRPr>
          </a:p>
          <a:p>
            <a:pPr lvl="0"/>
            <a:r>
              <a:rPr lang="en-GB" sz="2200" b="1" dirty="0">
                <a:solidFill>
                  <a:srgbClr val="4F2454"/>
                </a:solidFill>
                <a:latin typeface="Arial" panose="020B0604020202020204" pitchFamily="34" charset="0"/>
                <a:cs typeface="Arial" panose="020B0604020202020204" pitchFamily="34" charset="0"/>
              </a:rPr>
              <a:t>  Since the last partnership meeting we have:</a:t>
            </a:r>
          </a:p>
          <a:p>
            <a:pPr lvl="0"/>
            <a:endParaRPr lang="en-GB" sz="2200" dirty="0">
              <a:solidFill>
                <a:srgbClr val="4F2454"/>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made some decisions on the group structure that we will use each time starting with welcome and rules  </a:t>
            </a:r>
          </a:p>
          <a:p>
            <a:pPr marL="34290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said goodbye to our long serving self-advocate Henry Sims  we thanked him for his years of service and talked about memories and things we have done together</a:t>
            </a: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heard from Jason Norum and Nikki Hickman about Hampshire County Council and NHS budget challenges </a:t>
            </a:r>
          </a:p>
          <a:p>
            <a:pPr lvl="0"/>
            <a:r>
              <a:rPr lang="en-GB" sz="2200" dirty="0">
                <a:solidFill>
                  <a:srgbClr val="4F2454"/>
                </a:solidFill>
                <a:latin typeface="Arial" panose="020B0604020202020204" pitchFamily="34" charset="0"/>
                <a:cs typeface="Arial" panose="020B0604020202020204" pitchFamily="34" charset="0"/>
              </a:rPr>
              <a:t>    and gave our views </a:t>
            </a:r>
          </a:p>
        </p:txBody>
      </p:sp>
      <p:pic>
        <p:nvPicPr>
          <p:cNvPr id="3078" name="Picture 6" descr="Discussion 2">
            <a:extLst>
              <a:ext uri="{FF2B5EF4-FFF2-40B4-BE49-F238E27FC236}">
                <a16:creationId xmlns:a16="http://schemas.microsoft.com/office/drawing/2014/main" id="{A7F2F8BA-D133-C03B-6F88-F5E71FC325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253" y="1354014"/>
            <a:ext cx="1567031" cy="156703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Checklist good 1">
            <a:extLst>
              <a:ext uri="{FF2B5EF4-FFF2-40B4-BE49-F238E27FC236}">
                <a16:creationId xmlns:a16="http://schemas.microsoft.com/office/drawing/2014/main" id="{B560B86F-4928-E84F-C2D4-B475A53E7B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3946" y="1907294"/>
            <a:ext cx="905214" cy="90521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Personal Budget">
            <a:extLst>
              <a:ext uri="{FF2B5EF4-FFF2-40B4-BE49-F238E27FC236}">
                <a16:creationId xmlns:a16="http://schemas.microsoft.com/office/drawing/2014/main" id="{933A1733-5C09-DBDF-8B8F-45F36458C4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167" y="4774638"/>
            <a:ext cx="1537150" cy="15371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text, green&#10;&#10;Description automatically generated">
            <a:extLst>
              <a:ext uri="{FF2B5EF4-FFF2-40B4-BE49-F238E27FC236}">
                <a16:creationId xmlns:a16="http://schemas.microsoft.com/office/drawing/2014/main" id="{438C2746-44D4-4CC8-AD84-9CA5CDC1CCFF}"/>
              </a:ext>
            </a:extLst>
          </p:cNvPr>
          <p:cNvPicPr>
            <a:picLocks noChangeAspect="1"/>
          </p:cNvPicPr>
          <p:nvPr/>
        </p:nvPicPr>
        <p:blipFill rotWithShape="1">
          <a:blip r:embed="rId6">
            <a:extLst>
              <a:ext uri="{28A0092B-C50C-407E-A947-70E740481C1C}">
                <a14:useLocalDpi xmlns:a14="http://schemas.microsoft.com/office/drawing/2010/main" val="0"/>
              </a:ext>
            </a:extLst>
          </a:blip>
          <a:srcRect l="34926" t="3292" r="11504" b="8606"/>
          <a:stretch/>
        </p:blipFill>
        <p:spPr>
          <a:xfrm rot="5400000">
            <a:off x="910497" y="3331513"/>
            <a:ext cx="1154182" cy="1067746"/>
          </a:xfrm>
          <a:prstGeom prst="rect">
            <a:avLst/>
          </a:prstGeom>
        </p:spPr>
      </p:pic>
      <p:sp>
        <p:nvSpPr>
          <p:cNvPr id="9" name="TextBox 8">
            <a:extLst>
              <a:ext uri="{FF2B5EF4-FFF2-40B4-BE49-F238E27FC236}">
                <a16:creationId xmlns:a16="http://schemas.microsoft.com/office/drawing/2014/main" id="{02E29445-E2BC-CBB8-D973-AC3D8A9AA491}"/>
              </a:ext>
            </a:extLst>
          </p:cNvPr>
          <p:cNvSpPr txBox="1"/>
          <p:nvPr/>
        </p:nvSpPr>
        <p:spPr>
          <a:xfrm>
            <a:off x="10995328" y="391977"/>
            <a:ext cx="1064674" cy="369332"/>
          </a:xfrm>
          <a:prstGeom prst="rect">
            <a:avLst/>
          </a:prstGeom>
          <a:noFill/>
        </p:spPr>
        <p:txBody>
          <a:bodyPr wrap="square" rtlCol="0">
            <a:spAutoFit/>
          </a:bodyPr>
          <a:lstStyle/>
          <a:p>
            <a:r>
              <a:rPr lang="en-GB" dirty="0"/>
              <a:t>Leon</a:t>
            </a:r>
          </a:p>
        </p:txBody>
      </p:sp>
    </p:spTree>
    <p:extLst>
      <p:ext uri="{BB962C8B-B14F-4D97-AF65-F5344CB8AC3E}">
        <p14:creationId xmlns:p14="http://schemas.microsoft.com/office/powerpoint/2010/main" val="28828191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10" name="TextBox 9">
            <a:extLst>
              <a:ext uri="{FF2B5EF4-FFF2-40B4-BE49-F238E27FC236}">
                <a16:creationId xmlns:a16="http://schemas.microsoft.com/office/drawing/2014/main" id="{975EDE8D-82CE-F874-067E-8FDADA13F291}"/>
              </a:ext>
            </a:extLst>
          </p:cNvPr>
          <p:cNvSpPr txBox="1"/>
          <p:nvPr/>
        </p:nvSpPr>
        <p:spPr>
          <a:xfrm>
            <a:off x="2792257" y="700569"/>
            <a:ext cx="9179610" cy="4832092"/>
          </a:xfrm>
          <a:prstGeom prst="rect">
            <a:avLst/>
          </a:prstGeom>
          <a:noFill/>
        </p:spPr>
        <p:txBody>
          <a:bodyPr wrap="square" rtlCol="0">
            <a:spAutoFit/>
          </a:bodyPr>
          <a:lstStyle/>
          <a:p>
            <a:pPr lvl="0"/>
            <a:endParaRPr lang="en-GB" sz="2200" b="1" dirty="0">
              <a:solidFill>
                <a:schemeClr val="accent2">
                  <a:lumMod val="75000"/>
                </a:schemeClr>
              </a:solidFill>
              <a:latin typeface="Arial" panose="020B0604020202020204" pitchFamily="34" charset="0"/>
              <a:cs typeface="Arial" panose="020B0604020202020204" pitchFamily="34" charset="0"/>
            </a:endParaRPr>
          </a:p>
          <a:p>
            <a:pPr lvl="0"/>
            <a:endParaRPr lang="en-GB" sz="2200" dirty="0">
              <a:solidFill>
                <a:srgbClr val="4F2454"/>
              </a:solidFill>
              <a:latin typeface="Arial" panose="020B0604020202020204" pitchFamily="34" charset="0"/>
              <a:cs typeface="Arial" panose="020B0604020202020204" pitchFamily="34" charset="0"/>
            </a:endParaRPr>
          </a:p>
          <a:p>
            <a:pPr lvl="0"/>
            <a:endParaRPr lang="en-GB" sz="2200" dirty="0">
              <a:solidFill>
                <a:srgbClr val="4F2454"/>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talked about the strikes happening and how that affects us </a:t>
            </a:r>
          </a:p>
          <a:p>
            <a:pPr marL="34290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Fahmina joined us as a new self-advocate and will also attend the Health and Wellbeing group.  We welcomed Fahmina. </a:t>
            </a:r>
          </a:p>
          <a:p>
            <a:endParaRPr lang="en-GB" sz="2200" dirty="0">
              <a:solidFill>
                <a:srgbClr val="4F2454"/>
              </a:solidFill>
              <a:latin typeface="Arial" panose="020B0604020202020204" pitchFamily="34" charset="0"/>
              <a:cs typeface="Arial" panose="020B0604020202020204" pitchFamily="34" charset="0"/>
            </a:endParaRPr>
          </a:p>
          <a:p>
            <a:endParaRPr lang="en-GB" sz="2200" dirty="0">
              <a:solidFill>
                <a:srgbClr val="4F2454"/>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talked about transport issues that can affect our social life</a:t>
            </a:r>
          </a:p>
          <a:p>
            <a:pPr lvl="0"/>
            <a:r>
              <a:rPr lang="en-GB" sz="2200" dirty="0">
                <a:solidFill>
                  <a:srgbClr val="4F2454"/>
                </a:solidFill>
                <a:latin typeface="Arial" panose="020B0604020202020204" pitchFamily="34" charset="0"/>
                <a:cs typeface="Arial" panose="020B0604020202020204" pitchFamily="34" charset="0"/>
              </a:rPr>
              <a:t>     and increased costs and less taxi services available</a:t>
            </a:r>
          </a:p>
        </p:txBody>
      </p:sp>
      <p:sp>
        <p:nvSpPr>
          <p:cNvPr id="3" name="TextBox 2">
            <a:extLst>
              <a:ext uri="{FF2B5EF4-FFF2-40B4-BE49-F238E27FC236}">
                <a16:creationId xmlns:a16="http://schemas.microsoft.com/office/drawing/2014/main" id="{FCCCE9D7-A5DD-C475-096B-8E0C54ACEEFA}"/>
              </a:ext>
            </a:extLst>
          </p:cNvPr>
          <p:cNvSpPr txBox="1"/>
          <p:nvPr/>
        </p:nvSpPr>
        <p:spPr>
          <a:xfrm>
            <a:off x="394138" y="504497"/>
            <a:ext cx="2514600" cy="646331"/>
          </a:xfrm>
          <a:prstGeom prst="rect">
            <a:avLst/>
          </a:prstGeom>
          <a:noFill/>
        </p:spPr>
        <p:txBody>
          <a:bodyPr wrap="square" rtlCol="0">
            <a:spAutoFit/>
          </a:bodyPr>
          <a:lstStyle/>
          <a:p>
            <a:pPr lvl="0"/>
            <a:r>
              <a:rPr lang="en-GB" sz="1800" b="1" dirty="0">
                <a:solidFill>
                  <a:schemeClr val="accent2">
                    <a:lumMod val="75000"/>
                  </a:schemeClr>
                </a:solidFill>
                <a:latin typeface="Arial" panose="020B0604020202020204" pitchFamily="34" charset="0"/>
                <a:cs typeface="Arial" panose="020B0604020202020204" pitchFamily="34" charset="0"/>
              </a:rPr>
              <a:t>Adult Social Care Group</a:t>
            </a:r>
          </a:p>
        </p:txBody>
      </p:sp>
      <p:pic>
        <p:nvPicPr>
          <p:cNvPr id="3074" name="Picture 2" descr="People on Strike">
            <a:extLst>
              <a:ext uri="{FF2B5EF4-FFF2-40B4-BE49-F238E27FC236}">
                <a16:creationId xmlns:a16="http://schemas.microsoft.com/office/drawing/2014/main" id="{06B253A2-5054-664E-D270-5BA0EE900B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467" y="1468233"/>
            <a:ext cx="1137106" cy="113710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ransport">
            <a:extLst>
              <a:ext uri="{FF2B5EF4-FFF2-40B4-BE49-F238E27FC236}">
                <a16:creationId xmlns:a16="http://schemas.microsoft.com/office/drawing/2014/main" id="{B7F6FB1A-3D0C-8C0D-7720-944FF57D1D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490" y="4573738"/>
            <a:ext cx="1597165" cy="159716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picture containing grass, outdoor, person, smiling&#10;&#10;Description automatically generated">
            <a:extLst>
              <a:ext uri="{FF2B5EF4-FFF2-40B4-BE49-F238E27FC236}">
                <a16:creationId xmlns:a16="http://schemas.microsoft.com/office/drawing/2014/main" id="{3051E21C-3880-278B-D760-B953FE3F39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082" y="2922744"/>
            <a:ext cx="975491" cy="1300655"/>
          </a:xfrm>
          <a:prstGeom prst="rect">
            <a:avLst/>
          </a:prstGeom>
        </p:spPr>
      </p:pic>
      <p:sp>
        <p:nvSpPr>
          <p:cNvPr id="2" name="TextBox 1">
            <a:extLst>
              <a:ext uri="{FF2B5EF4-FFF2-40B4-BE49-F238E27FC236}">
                <a16:creationId xmlns:a16="http://schemas.microsoft.com/office/drawing/2014/main" id="{AF485310-E7E8-100D-E492-00718F33776C}"/>
              </a:ext>
            </a:extLst>
          </p:cNvPr>
          <p:cNvSpPr txBox="1"/>
          <p:nvPr/>
        </p:nvSpPr>
        <p:spPr>
          <a:xfrm>
            <a:off x="10995328" y="391977"/>
            <a:ext cx="1064674" cy="369332"/>
          </a:xfrm>
          <a:prstGeom prst="rect">
            <a:avLst/>
          </a:prstGeom>
          <a:noFill/>
        </p:spPr>
        <p:txBody>
          <a:bodyPr wrap="square" rtlCol="0">
            <a:spAutoFit/>
          </a:bodyPr>
          <a:lstStyle/>
          <a:p>
            <a:r>
              <a:rPr lang="en-GB" dirty="0"/>
              <a:t>Leon</a:t>
            </a:r>
          </a:p>
        </p:txBody>
      </p:sp>
    </p:spTree>
    <p:extLst>
      <p:ext uri="{BB962C8B-B14F-4D97-AF65-F5344CB8AC3E}">
        <p14:creationId xmlns:p14="http://schemas.microsoft.com/office/powerpoint/2010/main" val="72441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186267" y="258530"/>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10" name="TextBox 9">
            <a:extLst>
              <a:ext uri="{FF2B5EF4-FFF2-40B4-BE49-F238E27FC236}">
                <a16:creationId xmlns:a16="http://schemas.microsoft.com/office/drawing/2014/main" id="{975EDE8D-82CE-F874-067E-8FDADA13F291}"/>
              </a:ext>
            </a:extLst>
          </p:cNvPr>
          <p:cNvSpPr txBox="1"/>
          <p:nvPr/>
        </p:nvSpPr>
        <p:spPr>
          <a:xfrm>
            <a:off x="2786207" y="1596848"/>
            <a:ext cx="8753036" cy="4493538"/>
          </a:xfrm>
          <a:prstGeom prst="rect">
            <a:avLst/>
          </a:prstGeom>
          <a:noFill/>
        </p:spPr>
        <p:txBody>
          <a:bodyPr wrap="square" rtlCol="0">
            <a:spAutoFit/>
          </a:bodyPr>
          <a:lstStyle/>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looked at questionnaires together to decide the style we wanted </a:t>
            </a:r>
          </a:p>
          <a:p>
            <a:pPr lvl="0"/>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met with Paul Smithson and Lyn Griffiths who are doing a work force review and told them what we think is important from staff working with us  - they asked us for some questions and they found them very interesting </a:t>
            </a: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have looked at the Hampshire Safeguarding Adults </a:t>
            </a:r>
          </a:p>
          <a:p>
            <a:pPr lvl="0"/>
            <a:r>
              <a:rPr lang="en-GB" sz="2200" dirty="0">
                <a:solidFill>
                  <a:srgbClr val="4F2454"/>
                </a:solidFill>
                <a:latin typeface="Arial" panose="020B0604020202020204" pitchFamily="34" charset="0"/>
                <a:cs typeface="Arial" panose="020B0604020202020204" pitchFamily="34" charset="0"/>
              </a:rPr>
              <a:t>     Board papers to find more ways to co-produce Easy Read </a:t>
            </a: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253D436C-B51A-6D1A-B1F3-1269B490C113}"/>
              </a:ext>
            </a:extLst>
          </p:cNvPr>
          <p:cNvSpPr txBox="1"/>
          <p:nvPr/>
        </p:nvSpPr>
        <p:spPr>
          <a:xfrm>
            <a:off x="394138" y="504497"/>
            <a:ext cx="2514600" cy="646331"/>
          </a:xfrm>
          <a:prstGeom prst="rect">
            <a:avLst/>
          </a:prstGeom>
          <a:noFill/>
        </p:spPr>
        <p:txBody>
          <a:bodyPr wrap="square" rtlCol="0">
            <a:spAutoFit/>
          </a:bodyPr>
          <a:lstStyle/>
          <a:p>
            <a:pPr lvl="0"/>
            <a:r>
              <a:rPr lang="en-GB" sz="1800" b="1" dirty="0">
                <a:solidFill>
                  <a:schemeClr val="accent2">
                    <a:lumMod val="75000"/>
                  </a:schemeClr>
                </a:solidFill>
                <a:latin typeface="Arial" panose="020B0604020202020204" pitchFamily="34" charset="0"/>
                <a:cs typeface="Arial" panose="020B0604020202020204" pitchFamily="34" charset="0"/>
              </a:rPr>
              <a:t>Adult Social Care Group</a:t>
            </a:r>
          </a:p>
        </p:txBody>
      </p:sp>
      <p:pic>
        <p:nvPicPr>
          <p:cNvPr id="3074" name="Picture 25" descr="A picture containing person, outdoor&#10;&#10;Description automatically generated">
            <a:extLst>
              <a:ext uri="{FF2B5EF4-FFF2-40B4-BE49-F238E27FC236}">
                <a16:creationId xmlns:a16="http://schemas.microsoft.com/office/drawing/2014/main" id="{AA299649-3C4E-D55F-9F02-28E4432FE1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214" y="2984273"/>
            <a:ext cx="1227570" cy="121965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Questionnaire 2">
            <a:extLst>
              <a:ext uri="{FF2B5EF4-FFF2-40B4-BE49-F238E27FC236}">
                <a16:creationId xmlns:a16="http://schemas.microsoft.com/office/drawing/2014/main" id="{E8139C14-D014-A430-E66E-E6B5FCFF21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320" y="1557492"/>
            <a:ext cx="1109464" cy="11094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Easy Read - Top 10 FAQ's - A2i Transcription Services">
            <a:extLst>
              <a:ext uri="{FF2B5EF4-FFF2-40B4-BE49-F238E27FC236}">
                <a16:creationId xmlns:a16="http://schemas.microsoft.com/office/drawing/2014/main" id="{76294B6D-4439-E8B9-DAA1-022FFE77EE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5477" y="4723743"/>
            <a:ext cx="884346" cy="9123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9D19BCB-3949-5025-1523-B5B24491AFCE}"/>
              </a:ext>
            </a:extLst>
          </p:cNvPr>
          <p:cNvSpPr txBox="1"/>
          <p:nvPr/>
        </p:nvSpPr>
        <p:spPr>
          <a:xfrm>
            <a:off x="10733188" y="368795"/>
            <a:ext cx="1064674" cy="369332"/>
          </a:xfrm>
          <a:prstGeom prst="rect">
            <a:avLst/>
          </a:prstGeom>
          <a:noFill/>
        </p:spPr>
        <p:txBody>
          <a:bodyPr wrap="square" rtlCol="0">
            <a:spAutoFit/>
          </a:bodyPr>
          <a:lstStyle/>
          <a:p>
            <a:r>
              <a:rPr lang="en-GB" dirty="0"/>
              <a:t>Fahmina</a:t>
            </a:r>
          </a:p>
        </p:txBody>
      </p:sp>
    </p:spTree>
    <p:extLst>
      <p:ext uri="{BB962C8B-B14F-4D97-AF65-F5344CB8AC3E}">
        <p14:creationId xmlns:p14="http://schemas.microsoft.com/office/powerpoint/2010/main" val="1767396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25466"/>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49D0C45B-29C2-B71F-161E-F2D55800F2F2}"/>
                  </a:ext>
                </a:extLst>
              </p14:cNvPr>
              <p14:cNvContentPartPr/>
              <p14:nvPr/>
            </p14:nvContentPartPr>
            <p14:xfrm>
              <a:off x="5096723" y="4882007"/>
              <a:ext cx="360" cy="360"/>
            </p14:xfrm>
          </p:contentPart>
        </mc:Choice>
        <mc:Fallback xmlns="">
          <p:pic>
            <p:nvPicPr>
              <p:cNvPr id="10" name="Ink 9">
                <a:extLst>
                  <a:ext uri="{FF2B5EF4-FFF2-40B4-BE49-F238E27FC236}">
                    <a16:creationId xmlns:a16="http://schemas.microsoft.com/office/drawing/2014/main" id="{49D0C45B-29C2-B71F-161E-F2D55800F2F2}"/>
                  </a:ext>
                </a:extLst>
              </p:cNvPr>
              <p:cNvPicPr/>
              <p:nvPr/>
            </p:nvPicPr>
            <p:blipFill>
              <a:blip r:embed="rId4"/>
              <a:stretch>
                <a:fillRect/>
              </a:stretch>
            </p:blipFill>
            <p:spPr>
              <a:xfrm>
                <a:off x="5060723" y="484600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527BCBA6-1916-A26D-A04E-28959AEB29C4}"/>
                  </a:ext>
                </a:extLst>
              </p14:cNvPr>
              <p14:cNvContentPartPr/>
              <p14:nvPr/>
            </p14:nvContentPartPr>
            <p14:xfrm>
              <a:off x="4285643" y="819047"/>
              <a:ext cx="360" cy="360"/>
            </p14:xfrm>
          </p:contentPart>
        </mc:Choice>
        <mc:Fallback xmlns="">
          <p:pic>
            <p:nvPicPr>
              <p:cNvPr id="11" name="Ink 10">
                <a:extLst>
                  <a:ext uri="{FF2B5EF4-FFF2-40B4-BE49-F238E27FC236}">
                    <a16:creationId xmlns:a16="http://schemas.microsoft.com/office/drawing/2014/main" id="{527BCBA6-1916-A26D-A04E-28959AEB29C4}"/>
                  </a:ext>
                </a:extLst>
              </p:cNvPr>
              <p:cNvPicPr/>
              <p:nvPr/>
            </p:nvPicPr>
            <p:blipFill>
              <a:blip r:embed="rId4"/>
              <a:stretch>
                <a:fillRect/>
              </a:stretch>
            </p:blipFill>
            <p:spPr>
              <a:xfrm>
                <a:off x="4250003" y="78304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3549603F-68C1-03E5-9A6E-8B04BB38B79C}"/>
                  </a:ext>
                </a:extLst>
              </p14:cNvPr>
              <p14:cNvContentPartPr/>
              <p14:nvPr/>
            </p14:nvContentPartPr>
            <p14:xfrm>
              <a:off x="4595963" y="1216127"/>
              <a:ext cx="360" cy="360"/>
            </p14:xfrm>
          </p:contentPart>
        </mc:Choice>
        <mc:Fallback xmlns="">
          <p:pic>
            <p:nvPicPr>
              <p:cNvPr id="12" name="Ink 11">
                <a:extLst>
                  <a:ext uri="{FF2B5EF4-FFF2-40B4-BE49-F238E27FC236}">
                    <a16:creationId xmlns:a16="http://schemas.microsoft.com/office/drawing/2014/main" id="{3549603F-68C1-03E5-9A6E-8B04BB38B79C}"/>
                  </a:ext>
                </a:extLst>
              </p:cNvPr>
              <p:cNvPicPr/>
              <p:nvPr/>
            </p:nvPicPr>
            <p:blipFill>
              <a:blip r:embed="rId4"/>
              <a:stretch>
                <a:fillRect/>
              </a:stretch>
            </p:blipFill>
            <p:spPr>
              <a:xfrm>
                <a:off x="4559963" y="118012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565940F3-FED2-49D1-615E-A5475B6AD176}"/>
                  </a:ext>
                </a:extLst>
              </p14:cNvPr>
              <p14:cNvContentPartPr/>
              <p14:nvPr/>
            </p14:nvContentPartPr>
            <p14:xfrm>
              <a:off x="6098243" y="1128647"/>
              <a:ext cx="360" cy="360"/>
            </p14:xfrm>
          </p:contentPart>
        </mc:Choice>
        <mc:Fallback xmlns="">
          <p:pic>
            <p:nvPicPr>
              <p:cNvPr id="13" name="Ink 12">
                <a:extLst>
                  <a:ext uri="{FF2B5EF4-FFF2-40B4-BE49-F238E27FC236}">
                    <a16:creationId xmlns:a16="http://schemas.microsoft.com/office/drawing/2014/main" id="{565940F3-FED2-49D1-615E-A5475B6AD176}"/>
                  </a:ext>
                </a:extLst>
              </p:cNvPr>
              <p:cNvPicPr/>
              <p:nvPr/>
            </p:nvPicPr>
            <p:blipFill>
              <a:blip r:embed="rId4"/>
              <a:stretch>
                <a:fillRect/>
              </a:stretch>
            </p:blipFill>
            <p:spPr>
              <a:xfrm>
                <a:off x="6062603" y="1092647"/>
                <a:ext cx="72000" cy="72000"/>
              </a:xfrm>
              <a:prstGeom prst="rect">
                <a:avLst/>
              </a:prstGeom>
            </p:spPr>
          </p:pic>
        </mc:Fallback>
      </mc:AlternateContent>
      <p:pic>
        <p:nvPicPr>
          <p:cNvPr id="5" name="Picture 4">
            <a:extLst>
              <a:ext uri="{FF2B5EF4-FFF2-40B4-BE49-F238E27FC236}">
                <a16:creationId xmlns:a16="http://schemas.microsoft.com/office/drawing/2014/main" id="{3D6CAB61-D94B-E71D-5483-C9A648E324AC}"/>
              </a:ext>
            </a:extLst>
          </p:cNvPr>
          <p:cNvPicPr>
            <a:picLocks noChangeAspect="1"/>
          </p:cNvPicPr>
          <p:nvPr/>
        </p:nvPicPr>
        <p:blipFill rotWithShape="1">
          <a:blip r:embed="rId8"/>
          <a:srcRect l="784" t="25390" r="83851" b="67670"/>
          <a:stretch/>
        </p:blipFill>
        <p:spPr>
          <a:xfrm>
            <a:off x="-3189042" y="4314986"/>
            <a:ext cx="1580639" cy="475990"/>
          </a:xfrm>
          <a:prstGeom prst="rect">
            <a:avLst/>
          </a:prstGeom>
        </p:spPr>
      </p:pic>
      <p:pic>
        <p:nvPicPr>
          <p:cNvPr id="1026" name="Picture 2" descr="Easy Read Logo 2">
            <a:extLst>
              <a:ext uri="{FF2B5EF4-FFF2-40B4-BE49-F238E27FC236}">
                <a16:creationId xmlns:a16="http://schemas.microsoft.com/office/drawing/2014/main" id="{B1739412-78B0-0D76-521A-8BCFE5CB928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45947" y="3364404"/>
            <a:ext cx="1174474" cy="11744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484464EB-0B52-ECC7-EF13-63B2D5C219E2}"/>
              </a:ext>
            </a:extLst>
          </p:cNvPr>
          <p:cNvPicPr>
            <a:picLocks noChangeAspect="1"/>
          </p:cNvPicPr>
          <p:nvPr/>
        </p:nvPicPr>
        <p:blipFill>
          <a:blip r:embed="rId8"/>
          <a:stretch>
            <a:fillRect/>
          </a:stretch>
        </p:blipFill>
        <p:spPr>
          <a:xfrm>
            <a:off x="-3020612" y="6195585"/>
            <a:ext cx="1898279" cy="1265520"/>
          </a:xfrm>
          <a:prstGeom prst="rect">
            <a:avLst/>
          </a:prstGeom>
        </p:spPr>
      </p:pic>
      <p:pic>
        <p:nvPicPr>
          <p:cNvPr id="1028" name="Picture 4" descr="Ibrihim Text 1">
            <a:extLst>
              <a:ext uri="{FF2B5EF4-FFF2-40B4-BE49-F238E27FC236}">
                <a16:creationId xmlns:a16="http://schemas.microsoft.com/office/drawing/2014/main" id="{9A8B32E1-3393-663E-4082-BF00564DB05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98722" y="4790976"/>
            <a:ext cx="1404609" cy="140460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2DECA38-545B-1196-F3A5-698D17FF2F88}"/>
              </a:ext>
            </a:extLst>
          </p:cNvPr>
          <p:cNvSpPr txBox="1"/>
          <p:nvPr/>
        </p:nvSpPr>
        <p:spPr>
          <a:xfrm>
            <a:off x="2322377" y="320456"/>
            <a:ext cx="8498663" cy="5940088"/>
          </a:xfrm>
          <a:prstGeom prst="rect">
            <a:avLst/>
          </a:prstGeom>
          <a:noFill/>
        </p:spPr>
        <p:txBody>
          <a:bodyPr wrap="square" rtlCol="0">
            <a:spAutoFit/>
          </a:bodyPr>
          <a:lstStyle/>
          <a:p>
            <a:r>
              <a:rPr lang="en-GB" sz="2800" b="1" dirty="0">
                <a:solidFill>
                  <a:schemeClr val="accent1">
                    <a:lumMod val="75000"/>
                  </a:schemeClr>
                </a:solidFill>
                <a:latin typeface="Arial" panose="020B0604020202020204" pitchFamily="34" charset="0"/>
                <a:cs typeface="Arial" panose="020B0604020202020204" pitchFamily="34" charset="0"/>
              </a:rPr>
              <a:t>   Communications Group</a:t>
            </a:r>
          </a:p>
          <a:p>
            <a:endParaRPr lang="en-GB" sz="2200" b="1" dirty="0">
              <a:solidFill>
                <a:schemeClr val="accent1">
                  <a:lumMod val="75000"/>
                </a:schemeClr>
              </a:solidFill>
              <a:latin typeface="Arial" panose="020B0604020202020204" pitchFamily="34" charset="0"/>
              <a:cs typeface="Arial" panose="020B0604020202020204" pitchFamily="34" charset="0"/>
            </a:endParaRPr>
          </a:p>
          <a:p>
            <a:endParaRPr lang="en-GB" sz="2200" b="1" dirty="0">
              <a:solidFill>
                <a:schemeClr val="accent1">
                  <a:lumMod val="75000"/>
                </a:schemeClr>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have all completed a piece each for the newsletter to         </a:t>
            </a:r>
          </a:p>
          <a:p>
            <a:pPr lvl="0"/>
            <a:r>
              <a:rPr lang="en-GB" sz="2200" dirty="0">
                <a:solidFill>
                  <a:srgbClr val="4F2454"/>
                </a:solidFill>
                <a:latin typeface="Arial" panose="020B0604020202020204" pitchFamily="34" charset="0"/>
                <a:cs typeface="Arial" panose="020B0604020202020204" pitchFamily="34" charset="0"/>
              </a:rPr>
              <a:t>     co-produce an update about the Hampshire Learning Disability</a:t>
            </a:r>
          </a:p>
          <a:p>
            <a:pPr lvl="0"/>
            <a:r>
              <a:rPr lang="en-GB" sz="2200" dirty="0">
                <a:solidFill>
                  <a:srgbClr val="4F2454"/>
                </a:solidFill>
                <a:latin typeface="Arial" panose="020B0604020202020204" pitchFamily="34" charset="0"/>
                <a:cs typeface="Arial" panose="020B0604020202020204" pitchFamily="34" charset="0"/>
              </a:rPr>
              <a:t>     Partnership which is sent to all our contacts past and present </a:t>
            </a: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also would like to have a regular newsletter on the website too where we share hints and tips for things like cost of living, keeping warm and staying active  </a:t>
            </a:r>
          </a:p>
          <a:p>
            <a:pPr lvl="0"/>
            <a:endParaRPr lang="en-GB" sz="2200" dirty="0">
              <a:solidFill>
                <a:srgbClr val="4F2454"/>
              </a:solidFill>
              <a:latin typeface="Arial" panose="020B0604020202020204" pitchFamily="34" charset="0"/>
              <a:cs typeface="Arial" panose="020B0604020202020204" pitchFamily="34" charset="0"/>
            </a:endParaRPr>
          </a:p>
          <a:p>
            <a:pPr lvl="0"/>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chose to add a new tab on the website so we can add our own content under the ‘what’s new’ tab where we might make requests for help, share our work, news and videos</a:t>
            </a:r>
          </a:p>
          <a:p>
            <a:pPr lvl="0"/>
            <a:endParaRPr lang="en-GB" sz="2200" dirty="0">
              <a:solidFill>
                <a:srgbClr val="4F2454"/>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98719006-02BD-3911-0603-463DCB8DF18F}"/>
              </a:ext>
            </a:extLst>
          </p:cNvPr>
          <p:cNvPicPr>
            <a:picLocks noChangeAspect="1"/>
          </p:cNvPicPr>
          <p:nvPr/>
        </p:nvPicPr>
        <p:blipFill rotWithShape="1">
          <a:blip r:embed="rId11"/>
          <a:srcRect l="2465" t="21040" r="67605" b="14624"/>
          <a:stretch/>
        </p:blipFill>
        <p:spPr>
          <a:xfrm>
            <a:off x="670865" y="978695"/>
            <a:ext cx="1285149" cy="1841689"/>
          </a:xfrm>
          <a:prstGeom prst="rect">
            <a:avLst/>
          </a:prstGeom>
        </p:spPr>
      </p:pic>
      <p:pic>
        <p:nvPicPr>
          <p:cNvPr id="16" name="Picture 15">
            <a:extLst>
              <a:ext uri="{FF2B5EF4-FFF2-40B4-BE49-F238E27FC236}">
                <a16:creationId xmlns:a16="http://schemas.microsoft.com/office/drawing/2014/main" id="{1B7D1A8E-861F-BCE4-3D61-F8EF31C53D7F}"/>
              </a:ext>
            </a:extLst>
          </p:cNvPr>
          <p:cNvPicPr>
            <a:picLocks noChangeAspect="1"/>
          </p:cNvPicPr>
          <p:nvPr/>
        </p:nvPicPr>
        <p:blipFill rotWithShape="1">
          <a:blip r:embed="rId12"/>
          <a:srcRect l="61996" t="14972" r="23559" b="65882"/>
          <a:stretch/>
        </p:blipFill>
        <p:spPr>
          <a:xfrm>
            <a:off x="653636" y="4790976"/>
            <a:ext cx="1447080" cy="1278844"/>
          </a:xfrm>
          <a:prstGeom prst="rect">
            <a:avLst/>
          </a:prstGeom>
        </p:spPr>
      </p:pic>
      <p:pic>
        <p:nvPicPr>
          <p:cNvPr id="17" name="Picture 2" descr="woman working about heating">
            <a:extLst>
              <a:ext uri="{FF2B5EF4-FFF2-40B4-BE49-F238E27FC236}">
                <a16:creationId xmlns:a16="http://schemas.microsoft.com/office/drawing/2014/main" id="{C3F33075-E400-78A2-926F-B013562189E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45531" y="3174035"/>
            <a:ext cx="1263290" cy="126329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A755F7B-C2A5-5120-9133-D1A7866D0FCE}"/>
              </a:ext>
            </a:extLst>
          </p:cNvPr>
          <p:cNvSpPr txBox="1"/>
          <p:nvPr/>
        </p:nvSpPr>
        <p:spPr>
          <a:xfrm>
            <a:off x="10935749" y="320456"/>
            <a:ext cx="1069984" cy="369332"/>
          </a:xfrm>
          <a:prstGeom prst="rect">
            <a:avLst/>
          </a:prstGeom>
          <a:noFill/>
        </p:spPr>
        <p:txBody>
          <a:bodyPr wrap="square" rtlCol="0">
            <a:spAutoFit/>
          </a:bodyPr>
          <a:lstStyle/>
          <a:p>
            <a:r>
              <a:rPr lang="en-GB" dirty="0"/>
              <a:t>Richard</a:t>
            </a:r>
          </a:p>
        </p:txBody>
      </p:sp>
    </p:spTree>
    <p:extLst>
      <p:ext uri="{BB962C8B-B14F-4D97-AF65-F5344CB8AC3E}">
        <p14:creationId xmlns:p14="http://schemas.microsoft.com/office/powerpoint/2010/main" val="2418059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03200"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294035" y="4923514"/>
            <a:ext cx="1588820" cy="1404609"/>
          </a:xfrm>
          <a:prstGeom prst="rect">
            <a:avLst/>
          </a:prstGeom>
        </p:spPr>
      </p:pic>
      <mc:AlternateContent xmlns:mc="http://schemas.openxmlformats.org/markup-compatibility/2006" xmlns:p14="http://schemas.microsoft.com/office/powerpoint/2010/main">
        <mc:Choice Requires="p14">
          <p:contentPart p14:bwMode="auto" r:id="rId3">
            <p14:nvContentPartPr>
              <p14:cNvPr id="10" name="Ink 9">
                <a:extLst>
                  <a:ext uri="{FF2B5EF4-FFF2-40B4-BE49-F238E27FC236}">
                    <a16:creationId xmlns:a16="http://schemas.microsoft.com/office/drawing/2014/main" id="{49D0C45B-29C2-B71F-161E-F2D55800F2F2}"/>
                  </a:ext>
                </a:extLst>
              </p14:cNvPr>
              <p14:cNvContentPartPr/>
              <p14:nvPr/>
            </p14:nvContentPartPr>
            <p14:xfrm>
              <a:off x="5096723" y="4882007"/>
              <a:ext cx="360" cy="360"/>
            </p14:xfrm>
          </p:contentPart>
        </mc:Choice>
        <mc:Fallback xmlns="">
          <p:pic>
            <p:nvPicPr>
              <p:cNvPr id="10" name="Ink 9">
                <a:extLst>
                  <a:ext uri="{FF2B5EF4-FFF2-40B4-BE49-F238E27FC236}">
                    <a16:creationId xmlns:a16="http://schemas.microsoft.com/office/drawing/2014/main" id="{49D0C45B-29C2-B71F-161E-F2D55800F2F2}"/>
                  </a:ext>
                </a:extLst>
              </p:cNvPr>
              <p:cNvPicPr/>
              <p:nvPr/>
            </p:nvPicPr>
            <p:blipFill>
              <a:blip r:embed="rId4"/>
              <a:stretch>
                <a:fillRect/>
              </a:stretch>
            </p:blipFill>
            <p:spPr>
              <a:xfrm>
                <a:off x="5060723" y="484600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1" name="Ink 10">
                <a:extLst>
                  <a:ext uri="{FF2B5EF4-FFF2-40B4-BE49-F238E27FC236}">
                    <a16:creationId xmlns:a16="http://schemas.microsoft.com/office/drawing/2014/main" id="{527BCBA6-1916-A26D-A04E-28959AEB29C4}"/>
                  </a:ext>
                </a:extLst>
              </p14:cNvPr>
              <p14:cNvContentPartPr/>
              <p14:nvPr/>
            </p14:nvContentPartPr>
            <p14:xfrm>
              <a:off x="4285643" y="819047"/>
              <a:ext cx="360" cy="360"/>
            </p14:xfrm>
          </p:contentPart>
        </mc:Choice>
        <mc:Fallback xmlns="">
          <p:pic>
            <p:nvPicPr>
              <p:cNvPr id="11" name="Ink 10">
                <a:extLst>
                  <a:ext uri="{FF2B5EF4-FFF2-40B4-BE49-F238E27FC236}">
                    <a16:creationId xmlns:a16="http://schemas.microsoft.com/office/drawing/2014/main" id="{527BCBA6-1916-A26D-A04E-28959AEB29C4}"/>
                  </a:ext>
                </a:extLst>
              </p:cNvPr>
              <p:cNvPicPr/>
              <p:nvPr/>
            </p:nvPicPr>
            <p:blipFill>
              <a:blip r:embed="rId4"/>
              <a:stretch>
                <a:fillRect/>
              </a:stretch>
            </p:blipFill>
            <p:spPr>
              <a:xfrm>
                <a:off x="4249643" y="78304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 name="Ink 11">
                <a:extLst>
                  <a:ext uri="{FF2B5EF4-FFF2-40B4-BE49-F238E27FC236}">
                    <a16:creationId xmlns:a16="http://schemas.microsoft.com/office/drawing/2014/main" id="{3549603F-68C1-03E5-9A6E-8B04BB38B79C}"/>
                  </a:ext>
                </a:extLst>
              </p14:cNvPr>
              <p14:cNvContentPartPr/>
              <p14:nvPr/>
            </p14:nvContentPartPr>
            <p14:xfrm>
              <a:off x="4595963" y="1216127"/>
              <a:ext cx="360" cy="360"/>
            </p14:xfrm>
          </p:contentPart>
        </mc:Choice>
        <mc:Fallback xmlns="">
          <p:pic>
            <p:nvPicPr>
              <p:cNvPr id="12" name="Ink 11">
                <a:extLst>
                  <a:ext uri="{FF2B5EF4-FFF2-40B4-BE49-F238E27FC236}">
                    <a16:creationId xmlns:a16="http://schemas.microsoft.com/office/drawing/2014/main" id="{3549603F-68C1-03E5-9A6E-8B04BB38B79C}"/>
                  </a:ext>
                </a:extLst>
              </p:cNvPr>
              <p:cNvPicPr/>
              <p:nvPr/>
            </p:nvPicPr>
            <p:blipFill>
              <a:blip r:embed="rId4"/>
              <a:stretch>
                <a:fillRect/>
              </a:stretch>
            </p:blipFill>
            <p:spPr>
              <a:xfrm>
                <a:off x="4559963" y="1180127"/>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565940F3-FED2-49D1-615E-A5475B6AD176}"/>
                  </a:ext>
                </a:extLst>
              </p14:cNvPr>
              <p14:cNvContentPartPr/>
              <p14:nvPr/>
            </p14:nvContentPartPr>
            <p14:xfrm>
              <a:off x="6098243" y="1128647"/>
              <a:ext cx="360" cy="360"/>
            </p14:xfrm>
          </p:contentPart>
        </mc:Choice>
        <mc:Fallback xmlns="">
          <p:pic>
            <p:nvPicPr>
              <p:cNvPr id="13" name="Ink 12">
                <a:extLst>
                  <a:ext uri="{FF2B5EF4-FFF2-40B4-BE49-F238E27FC236}">
                    <a16:creationId xmlns:a16="http://schemas.microsoft.com/office/drawing/2014/main" id="{565940F3-FED2-49D1-615E-A5475B6AD176}"/>
                  </a:ext>
                </a:extLst>
              </p:cNvPr>
              <p:cNvPicPr/>
              <p:nvPr/>
            </p:nvPicPr>
            <p:blipFill>
              <a:blip r:embed="rId4"/>
              <a:stretch>
                <a:fillRect/>
              </a:stretch>
            </p:blipFill>
            <p:spPr>
              <a:xfrm>
                <a:off x="6062243" y="1092647"/>
                <a:ext cx="72000" cy="72000"/>
              </a:xfrm>
              <a:prstGeom prst="rect">
                <a:avLst/>
              </a:prstGeom>
            </p:spPr>
          </p:pic>
        </mc:Fallback>
      </mc:AlternateContent>
      <p:sp>
        <p:nvSpPr>
          <p:cNvPr id="15" name="TextBox 14">
            <a:extLst>
              <a:ext uri="{FF2B5EF4-FFF2-40B4-BE49-F238E27FC236}">
                <a16:creationId xmlns:a16="http://schemas.microsoft.com/office/drawing/2014/main" id="{A18DEDF9-8C8F-D41E-7324-23F9C3A99732}"/>
              </a:ext>
            </a:extLst>
          </p:cNvPr>
          <p:cNvSpPr txBox="1"/>
          <p:nvPr/>
        </p:nvSpPr>
        <p:spPr>
          <a:xfrm>
            <a:off x="2460371" y="969021"/>
            <a:ext cx="8498663" cy="5509200"/>
          </a:xfrm>
          <a:prstGeom prst="rect">
            <a:avLst/>
          </a:prstGeom>
          <a:noFill/>
        </p:spPr>
        <p:txBody>
          <a:bodyPr wrap="square" rtlCol="0">
            <a:spAutoFit/>
          </a:bodyPr>
          <a:lstStyle/>
          <a:p>
            <a:pPr lvl="0"/>
            <a:br>
              <a:rPr lang="en-GB" sz="2200" dirty="0">
                <a:solidFill>
                  <a:srgbClr val="4F2454"/>
                </a:solidFill>
                <a:latin typeface="Arial" panose="020B0604020202020204" pitchFamily="34" charset="0"/>
                <a:cs typeface="Arial" panose="020B0604020202020204" pitchFamily="34" charset="0"/>
              </a:rPr>
            </a:b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looked at </a:t>
            </a:r>
            <a:r>
              <a:rPr lang="en-GB" sz="2200" dirty="0" err="1">
                <a:solidFill>
                  <a:srgbClr val="4F2454"/>
                </a:solidFill>
                <a:latin typeface="Arial" panose="020B0604020202020204" pitchFamily="34" charset="0"/>
                <a:cs typeface="Arial" panose="020B0604020202020204" pitchFamily="34" charset="0"/>
              </a:rPr>
              <a:t>Photosymbols</a:t>
            </a:r>
            <a:r>
              <a:rPr lang="en-GB" sz="2200" dirty="0">
                <a:solidFill>
                  <a:srgbClr val="4F2454"/>
                </a:solidFill>
                <a:latin typeface="Arial" panose="020B0604020202020204" pitchFamily="34" charset="0"/>
                <a:cs typeface="Arial" panose="020B0604020202020204" pitchFamily="34" charset="0"/>
              </a:rPr>
              <a:t> together for the website to get the pictures we want</a:t>
            </a: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have been spending lots of time checking the website and testing it so that we can launch it</a:t>
            </a:r>
          </a:p>
          <a:p>
            <a:pPr lvl="0"/>
            <a:endParaRPr lang="en-GB" sz="2200" dirty="0">
              <a:solidFill>
                <a:srgbClr val="4F2454"/>
              </a:solidFill>
              <a:latin typeface="Arial" panose="020B0604020202020204" pitchFamily="34" charset="0"/>
              <a:cs typeface="Arial" panose="020B0604020202020204" pitchFamily="34" charset="0"/>
            </a:endParaRPr>
          </a:p>
          <a:p>
            <a:pPr lvl="0"/>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We would like to include information from people we meet in our meetings and projects we do – like the Koala project on our website</a:t>
            </a:r>
          </a:p>
          <a:p>
            <a:pPr marL="342900" lvl="0" indent="-34290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solidFill>
                  <a:srgbClr val="4F2454"/>
                </a:solidFill>
                <a:latin typeface="Arial" panose="020B0604020202020204" pitchFamily="34" charset="0"/>
                <a:cs typeface="Arial" panose="020B0604020202020204" pitchFamily="34" charset="0"/>
              </a:rPr>
              <a:t>Connect to support will be on our map</a:t>
            </a:r>
          </a:p>
          <a:p>
            <a:pPr lvl="0"/>
            <a:endParaRPr lang="en-GB" sz="2200" dirty="0">
              <a:solidFill>
                <a:srgbClr val="4F2454"/>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C5CDD77-37A7-B1F4-5371-49F1E8156903}"/>
              </a:ext>
            </a:extLst>
          </p:cNvPr>
          <p:cNvSpPr txBox="1"/>
          <p:nvPr/>
        </p:nvSpPr>
        <p:spPr>
          <a:xfrm>
            <a:off x="279250" y="325793"/>
            <a:ext cx="2514600" cy="646331"/>
          </a:xfrm>
          <a:prstGeom prst="rect">
            <a:avLst/>
          </a:prstGeom>
          <a:noFill/>
        </p:spPr>
        <p:txBody>
          <a:bodyPr wrap="square" rtlCol="0">
            <a:spAutoFit/>
          </a:bodyPr>
          <a:lstStyle/>
          <a:p>
            <a:pPr lvl="0"/>
            <a:r>
              <a:rPr lang="en-GB" b="1" dirty="0">
                <a:solidFill>
                  <a:schemeClr val="accent1">
                    <a:lumMod val="75000"/>
                  </a:schemeClr>
                </a:solidFill>
                <a:latin typeface="Arial" panose="020B0604020202020204" pitchFamily="34" charset="0"/>
                <a:cs typeface="Arial" panose="020B0604020202020204" pitchFamily="34" charset="0"/>
              </a:rPr>
              <a:t>C</a:t>
            </a:r>
            <a:r>
              <a:rPr lang="en-GB" sz="1800" b="1" dirty="0">
                <a:solidFill>
                  <a:schemeClr val="accent1">
                    <a:lumMod val="75000"/>
                  </a:schemeClr>
                </a:solidFill>
                <a:latin typeface="Arial" panose="020B0604020202020204" pitchFamily="34" charset="0"/>
                <a:cs typeface="Arial" panose="020B0604020202020204" pitchFamily="34" charset="0"/>
              </a:rPr>
              <a:t>ommunications Group</a:t>
            </a:r>
          </a:p>
        </p:txBody>
      </p:sp>
      <p:sp>
        <p:nvSpPr>
          <p:cNvPr id="2" name="TextBox 1">
            <a:extLst>
              <a:ext uri="{FF2B5EF4-FFF2-40B4-BE49-F238E27FC236}">
                <a16:creationId xmlns:a16="http://schemas.microsoft.com/office/drawing/2014/main" id="{862577E2-BCB5-2920-CAC9-28684F44CD5E}"/>
              </a:ext>
            </a:extLst>
          </p:cNvPr>
          <p:cNvSpPr txBox="1"/>
          <p:nvPr/>
        </p:nvSpPr>
        <p:spPr>
          <a:xfrm>
            <a:off x="10842766" y="394661"/>
            <a:ext cx="1069984" cy="369332"/>
          </a:xfrm>
          <a:prstGeom prst="rect">
            <a:avLst/>
          </a:prstGeom>
          <a:noFill/>
        </p:spPr>
        <p:txBody>
          <a:bodyPr wrap="square" rtlCol="0">
            <a:spAutoFit/>
          </a:bodyPr>
          <a:lstStyle/>
          <a:p>
            <a:r>
              <a:rPr lang="en-GB" dirty="0"/>
              <a:t>Richard</a:t>
            </a:r>
          </a:p>
        </p:txBody>
      </p:sp>
      <p:pic>
        <p:nvPicPr>
          <p:cNvPr id="5" name="Picture 4">
            <a:extLst>
              <a:ext uri="{FF2B5EF4-FFF2-40B4-BE49-F238E27FC236}">
                <a16:creationId xmlns:a16="http://schemas.microsoft.com/office/drawing/2014/main" id="{CE655BA4-5EF4-071B-9101-715CF445A1EA}"/>
              </a:ext>
            </a:extLst>
          </p:cNvPr>
          <p:cNvPicPr>
            <a:picLocks noChangeAspect="1"/>
          </p:cNvPicPr>
          <p:nvPr/>
        </p:nvPicPr>
        <p:blipFill rotWithShape="1">
          <a:blip r:embed="rId8"/>
          <a:srcRect r="22746" b="11943"/>
          <a:stretch/>
        </p:blipFill>
        <p:spPr>
          <a:xfrm>
            <a:off x="663269" y="1255191"/>
            <a:ext cx="1610978" cy="1224167"/>
          </a:xfrm>
          <a:prstGeom prst="rect">
            <a:avLst/>
          </a:prstGeom>
        </p:spPr>
      </p:pic>
      <p:pic>
        <p:nvPicPr>
          <p:cNvPr id="9" name="Picture 8">
            <a:extLst>
              <a:ext uri="{FF2B5EF4-FFF2-40B4-BE49-F238E27FC236}">
                <a16:creationId xmlns:a16="http://schemas.microsoft.com/office/drawing/2014/main" id="{1571195E-4D0F-7008-26EC-305241F23C26}"/>
              </a:ext>
            </a:extLst>
          </p:cNvPr>
          <p:cNvPicPr>
            <a:picLocks noChangeAspect="1"/>
          </p:cNvPicPr>
          <p:nvPr/>
        </p:nvPicPr>
        <p:blipFill>
          <a:blip r:embed="rId9"/>
          <a:stretch>
            <a:fillRect/>
          </a:stretch>
        </p:blipFill>
        <p:spPr>
          <a:xfrm>
            <a:off x="605293" y="2786322"/>
            <a:ext cx="1726930" cy="1151287"/>
          </a:xfrm>
          <a:prstGeom prst="rect">
            <a:avLst/>
          </a:prstGeom>
        </p:spPr>
      </p:pic>
      <p:pic>
        <p:nvPicPr>
          <p:cNvPr id="18" name="Picture 17">
            <a:extLst>
              <a:ext uri="{FF2B5EF4-FFF2-40B4-BE49-F238E27FC236}">
                <a16:creationId xmlns:a16="http://schemas.microsoft.com/office/drawing/2014/main" id="{59EBBAB0-A648-2EAE-33EE-0A60A395C684}"/>
              </a:ext>
            </a:extLst>
          </p:cNvPr>
          <p:cNvPicPr>
            <a:picLocks noChangeAspect="1"/>
          </p:cNvPicPr>
          <p:nvPr/>
        </p:nvPicPr>
        <p:blipFill rotWithShape="1">
          <a:blip r:embed="rId10"/>
          <a:srcRect l="1086" t="-1" r="26614" b="5537"/>
          <a:stretch/>
        </p:blipFill>
        <p:spPr>
          <a:xfrm>
            <a:off x="1166380" y="5263990"/>
            <a:ext cx="1069714" cy="931750"/>
          </a:xfrm>
          <a:prstGeom prst="rect">
            <a:avLst/>
          </a:prstGeom>
        </p:spPr>
      </p:pic>
      <p:pic>
        <p:nvPicPr>
          <p:cNvPr id="16" name="Picture 15">
            <a:extLst>
              <a:ext uri="{FF2B5EF4-FFF2-40B4-BE49-F238E27FC236}">
                <a16:creationId xmlns:a16="http://schemas.microsoft.com/office/drawing/2014/main" id="{9C373076-B208-E22B-9421-7C2E61605A14}"/>
              </a:ext>
            </a:extLst>
          </p:cNvPr>
          <p:cNvPicPr>
            <a:picLocks noChangeAspect="1"/>
          </p:cNvPicPr>
          <p:nvPr/>
        </p:nvPicPr>
        <p:blipFill rotWithShape="1">
          <a:blip r:embed="rId11"/>
          <a:srcRect t="49986" r="65626" b="5553"/>
          <a:stretch/>
        </p:blipFill>
        <p:spPr>
          <a:xfrm>
            <a:off x="437377" y="5570954"/>
            <a:ext cx="938928" cy="809630"/>
          </a:xfrm>
          <a:prstGeom prst="rect">
            <a:avLst/>
          </a:prstGeom>
        </p:spPr>
      </p:pic>
    </p:spTree>
    <p:extLst>
      <p:ext uri="{BB962C8B-B14F-4D97-AF65-F5344CB8AC3E}">
        <p14:creationId xmlns:p14="http://schemas.microsoft.com/office/powerpoint/2010/main" val="440364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90062"/>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10" name="TextBox 9">
            <a:extLst>
              <a:ext uri="{FF2B5EF4-FFF2-40B4-BE49-F238E27FC236}">
                <a16:creationId xmlns:a16="http://schemas.microsoft.com/office/drawing/2014/main" id="{975EDE8D-82CE-F874-067E-8FDADA13F291}"/>
              </a:ext>
            </a:extLst>
          </p:cNvPr>
          <p:cNvSpPr txBox="1"/>
          <p:nvPr/>
        </p:nvSpPr>
        <p:spPr>
          <a:xfrm>
            <a:off x="2813530" y="567876"/>
            <a:ext cx="8316925" cy="5447645"/>
          </a:xfrm>
          <a:prstGeom prst="rect">
            <a:avLst/>
          </a:prstGeom>
          <a:noFill/>
        </p:spPr>
        <p:txBody>
          <a:bodyPr wrap="square" rtlCol="0">
            <a:spAutoFit/>
          </a:bodyPr>
          <a:lstStyle/>
          <a:p>
            <a:pPr lvl="0"/>
            <a:r>
              <a:rPr lang="en-GB" sz="2800" b="1" dirty="0">
                <a:solidFill>
                  <a:srgbClr val="00B050"/>
                </a:solidFill>
                <a:latin typeface="Arial" panose="020B0604020202020204" pitchFamily="34" charset="0"/>
                <a:cs typeface="Arial" panose="020B0604020202020204" pitchFamily="34" charset="0"/>
              </a:rPr>
              <a:t>   Health and Wellbeing Group</a:t>
            </a:r>
          </a:p>
          <a:p>
            <a:pPr lvl="0"/>
            <a:endParaRPr lang="en-GB" sz="2200" b="1" dirty="0">
              <a:solidFill>
                <a:srgbClr val="4F2454"/>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2200" dirty="0">
              <a:solidFill>
                <a:srgbClr val="4F2454"/>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We invited Saricka, from the South Central Ambulance Service to talk about using an ambulance</a:t>
            </a:r>
          </a:p>
          <a:p>
            <a:endParaRPr lang="en-GB" sz="2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2200" dirty="0">
                <a:latin typeface="Arial" panose="020B0604020202020204" pitchFamily="34" charset="0"/>
                <a:cs typeface="Arial" panose="020B0604020202020204" pitchFamily="34" charset="0"/>
              </a:rPr>
              <a:t>Saricka is a Learning Disability Specialist, she told us about support they can give and asked us about our experiences and what would help to make it better</a:t>
            </a:r>
          </a:p>
          <a:p>
            <a:endParaRPr lang="en-GB" sz="2400" dirty="0"/>
          </a:p>
          <a:p>
            <a:endParaRPr lang="en-GB" sz="2400" dirty="0"/>
          </a:p>
          <a:p>
            <a:pPr marL="285750" indent="-285750">
              <a:buFont typeface="Arial" panose="020B0604020202020204" pitchFamily="34" charset="0"/>
              <a:buChar char="•"/>
            </a:pPr>
            <a:r>
              <a:rPr lang="en-GB" sz="2400" dirty="0"/>
              <a:t>We talked about GP letters being hard to read, Marta shared some Easy Read examples and we looked through these together to decide the best ones</a:t>
            </a:r>
          </a:p>
          <a:p>
            <a:pPr marL="285750" indent="-285750">
              <a:buFont typeface="Arial" panose="020B0604020202020204" pitchFamily="34" charset="0"/>
              <a:buChar char="•"/>
            </a:pPr>
            <a:endParaRPr lang="en-GB" sz="2400" dirty="0"/>
          </a:p>
        </p:txBody>
      </p:sp>
      <p:pic>
        <p:nvPicPr>
          <p:cNvPr id="6146" name="Picture 2" descr="Letter Health Check">
            <a:extLst>
              <a:ext uri="{FF2B5EF4-FFF2-40B4-BE49-F238E27FC236}">
                <a16:creationId xmlns:a16="http://schemas.microsoft.com/office/drawing/2014/main" id="{C758C277-9932-545C-A40B-A2ED45E4B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392" y="4155172"/>
            <a:ext cx="1466769" cy="146676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Ambulance">
            <a:extLst>
              <a:ext uri="{FF2B5EF4-FFF2-40B4-BE49-F238E27FC236}">
                <a16:creationId xmlns:a16="http://schemas.microsoft.com/office/drawing/2014/main" id="{2798DF52-F648-E14B-183A-397617B4D7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331" y="1718797"/>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0C66BB6-B1B6-DAA5-16B0-13027A668675}"/>
              </a:ext>
            </a:extLst>
          </p:cNvPr>
          <p:cNvSpPr txBox="1"/>
          <p:nvPr/>
        </p:nvSpPr>
        <p:spPr>
          <a:xfrm>
            <a:off x="10988476" y="419518"/>
            <a:ext cx="788365" cy="369332"/>
          </a:xfrm>
          <a:prstGeom prst="rect">
            <a:avLst/>
          </a:prstGeom>
          <a:noFill/>
        </p:spPr>
        <p:txBody>
          <a:bodyPr wrap="square" rtlCol="0">
            <a:spAutoFit/>
          </a:bodyPr>
          <a:lstStyle/>
          <a:p>
            <a:r>
              <a:rPr lang="en-GB" dirty="0"/>
              <a:t>Katie </a:t>
            </a:r>
          </a:p>
        </p:txBody>
      </p:sp>
    </p:spTree>
    <p:extLst>
      <p:ext uri="{BB962C8B-B14F-4D97-AF65-F5344CB8AC3E}">
        <p14:creationId xmlns:p14="http://schemas.microsoft.com/office/powerpoint/2010/main" val="2811469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3E8FF7-9EA9-74A1-3C38-10088832D917}"/>
              </a:ext>
            </a:extLst>
          </p:cNvPr>
          <p:cNvSpPr/>
          <p:nvPr/>
        </p:nvSpPr>
        <p:spPr>
          <a:xfrm>
            <a:off x="220133" y="258531"/>
            <a:ext cx="11785600" cy="6277876"/>
          </a:xfrm>
          <a:prstGeom prst="rect">
            <a:avLst/>
          </a:prstGeom>
          <a:solidFill>
            <a:schemeClr val="bg1"/>
          </a:solid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E72ACAFC-513D-AD0C-A8AB-0A5CFDACD053}"/>
              </a:ext>
            </a:extLst>
          </p:cNvPr>
          <p:cNvPicPr>
            <a:picLocks noChangeAspect="1"/>
          </p:cNvPicPr>
          <p:nvPr/>
        </p:nvPicPr>
        <p:blipFill>
          <a:blip r:embed="rId2"/>
          <a:stretch>
            <a:fillRect/>
          </a:stretch>
        </p:blipFill>
        <p:spPr>
          <a:xfrm>
            <a:off x="10383047" y="5061414"/>
            <a:ext cx="1588820" cy="1404609"/>
          </a:xfrm>
          <a:prstGeom prst="rect">
            <a:avLst/>
          </a:prstGeom>
        </p:spPr>
      </p:pic>
      <p:sp>
        <p:nvSpPr>
          <p:cNvPr id="10" name="TextBox 9">
            <a:extLst>
              <a:ext uri="{FF2B5EF4-FFF2-40B4-BE49-F238E27FC236}">
                <a16:creationId xmlns:a16="http://schemas.microsoft.com/office/drawing/2014/main" id="{975EDE8D-82CE-F874-067E-8FDADA13F291}"/>
              </a:ext>
            </a:extLst>
          </p:cNvPr>
          <p:cNvSpPr txBox="1"/>
          <p:nvPr/>
        </p:nvSpPr>
        <p:spPr>
          <a:xfrm>
            <a:off x="2543484" y="290062"/>
            <a:ext cx="8785250" cy="5847755"/>
          </a:xfrm>
          <a:prstGeom prst="rect">
            <a:avLst/>
          </a:prstGeom>
          <a:noFill/>
        </p:spPr>
        <p:txBody>
          <a:bodyPr wrap="square" rtlCol="0">
            <a:spAutoFit/>
          </a:bodyPr>
          <a:lstStyle/>
          <a:p>
            <a:pPr lvl="0"/>
            <a:endParaRPr lang="en-GB" sz="2200" b="1" dirty="0">
              <a:solidFill>
                <a:srgbClr val="4F2454"/>
              </a:solidFill>
              <a:latin typeface="Arial" panose="020B0604020202020204" pitchFamily="34" charset="0"/>
              <a:cs typeface="Arial" panose="020B0604020202020204" pitchFamily="34" charset="0"/>
            </a:endParaRPr>
          </a:p>
          <a:p>
            <a:pPr lvl="0"/>
            <a:endParaRPr lang="en-GB" sz="2200" dirty="0">
              <a:latin typeface="Arial" panose="020B0604020202020204" pitchFamily="34" charset="0"/>
              <a:cs typeface="Arial" panose="020B0604020202020204" pitchFamily="34" charset="0"/>
            </a:endParaRPr>
          </a:p>
          <a:p>
            <a:pPr lvl="0"/>
            <a:endParaRPr lang="en-GB" sz="2200" dirty="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Healthwatch and Southern Health will help us with looking at GP letters.  We will be working in co-production on this project </a:t>
            </a:r>
          </a:p>
          <a:p>
            <a:pPr lvl="0"/>
            <a:endParaRPr lang="en-GB" sz="2200" dirty="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We talked about barriers to accessing services and what stops us</a:t>
            </a:r>
          </a:p>
          <a:p>
            <a:pPr marL="342900" lvl="0" indent="-342900">
              <a:buFont typeface="Arial" panose="020B0604020202020204" pitchFamily="34" charset="0"/>
              <a:buChar char="•"/>
            </a:pPr>
            <a:endParaRPr lang="en-GB" sz="2200" dirty="0">
              <a:latin typeface="Arial" panose="020B0604020202020204" pitchFamily="34" charset="0"/>
              <a:cs typeface="Arial" panose="020B0604020202020204" pitchFamily="34" charset="0"/>
            </a:endParaRPr>
          </a:p>
          <a:p>
            <a:pPr marL="342900" lvl="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Examples we gave were:</a:t>
            </a:r>
          </a:p>
          <a:p>
            <a:pPr marL="342900" lvl="0" indent="-342900">
              <a:buFont typeface="Arial" panose="020B0604020202020204" pitchFamily="34" charset="0"/>
              <a:buChar char="•"/>
            </a:pPr>
            <a:endParaRPr lang="en-GB" sz="22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Sometimes the receptionists do not understand what we need</a:t>
            </a:r>
          </a:p>
          <a:p>
            <a:pPr marL="800100" lvl="1" indent="-342900">
              <a:buFont typeface="Arial" panose="020B0604020202020204" pitchFamily="34" charset="0"/>
              <a:buChar char="•"/>
            </a:pPr>
            <a:endParaRPr lang="en-GB" sz="22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Don’t like people reading out my address as everyone can hear where I live</a:t>
            </a:r>
          </a:p>
          <a:p>
            <a:pPr lvl="1"/>
            <a:endParaRPr lang="en-GB" sz="2200" dirty="0">
              <a:latin typeface="Arial" panose="020B0604020202020204" pitchFamily="34" charset="0"/>
              <a:cs typeface="Arial" panose="020B0604020202020204" pitchFamily="34" charset="0"/>
            </a:endParaRPr>
          </a:p>
          <a:p>
            <a:pPr marL="800100" lvl="1"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We would like to have a survey to ask more people about barriers they face</a:t>
            </a:r>
            <a:endParaRPr lang="en-GB" sz="2200" dirty="0">
              <a:solidFill>
                <a:srgbClr val="4F2454"/>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872788E8-D8C8-2123-5390-3285C12EF777}"/>
              </a:ext>
            </a:extLst>
          </p:cNvPr>
          <p:cNvPicPr>
            <a:picLocks noChangeAspect="1"/>
          </p:cNvPicPr>
          <p:nvPr/>
        </p:nvPicPr>
        <p:blipFill rotWithShape="1">
          <a:blip r:embed="rId3"/>
          <a:srcRect l="71134" t="17581" r="5660" b="65074"/>
          <a:stretch/>
        </p:blipFill>
        <p:spPr>
          <a:xfrm>
            <a:off x="1329658" y="1330730"/>
            <a:ext cx="1120088" cy="558145"/>
          </a:xfrm>
          <a:prstGeom prst="rect">
            <a:avLst/>
          </a:prstGeom>
        </p:spPr>
      </p:pic>
      <p:pic>
        <p:nvPicPr>
          <p:cNvPr id="4" name="Picture 3">
            <a:extLst>
              <a:ext uri="{FF2B5EF4-FFF2-40B4-BE49-F238E27FC236}">
                <a16:creationId xmlns:a16="http://schemas.microsoft.com/office/drawing/2014/main" id="{8E2A5D6A-8E03-5E77-7125-C48C82481E16}"/>
              </a:ext>
            </a:extLst>
          </p:cNvPr>
          <p:cNvPicPr>
            <a:picLocks noChangeAspect="1"/>
          </p:cNvPicPr>
          <p:nvPr/>
        </p:nvPicPr>
        <p:blipFill rotWithShape="1">
          <a:blip r:embed="rId4"/>
          <a:srcRect l="1439" t="10148" r="65837" b="81946"/>
          <a:stretch/>
        </p:blipFill>
        <p:spPr>
          <a:xfrm>
            <a:off x="705789" y="1958560"/>
            <a:ext cx="1521302" cy="245018"/>
          </a:xfrm>
          <a:prstGeom prst="rect">
            <a:avLst/>
          </a:prstGeom>
        </p:spPr>
      </p:pic>
      <p:pic>
        <p:nvPicPr>
          <p:cNvPr id="7176" name="Picture 8" descr="Letter Health Check">
            <a:extLst>
              <a:ext uri="{FF2B5EF4-FFF2-40B4-BE49-F238E27FC236}">
                <a16:creationId xmlns:a16="http://schemas.microsoft.com/office/drawing/2014/main" id="{AB466290-7F7E-DB5F-2711-AC249356EA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344" y="1229646"/>
            <a:ext cx="760314" cy="760314"/>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Reception 2">
            <a:extLst>
              <a:ext uri="{FF2B5EF4-FFF2-40B4-BE49-F238E27FC236}">
                <a16:creationId xmlns:a16="http://schemas.microsoft.com/office/drawing/2014/main" id="{557AE6A8-07BE-822F-6E0A-28E9F8A72C4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718" y="3403464"/>
            <a:ext cx="1338118" cy="133811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Medication Read">
            <a:extLst>
              <a:ext uri="{FF2B5EF4-FFF2-40B4-BE49-F238E27FC236}">
                <a16:creationId xmlns:a16="http://schemas.microsoft.com/office/drawing/2014/main" id="{DF61BD83-47F6-6589-C74C-711E432E39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236" y="4924452"/>
            <a:ext cx="1310409" cy="13104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2DD64B7-421E-8DC8-645D-C0087C2327C3}"/>
              </a:ext>
            </a:extLst>
          </p:cNvPr>
          <p:cNvSpPr txBox="1"/>
          <p:nvPr/>
        </p:nvSpPr>
        <p:spPr>
          <a:xfrm>
            <a:off x="10988476" y="419518"/>
            <a:ext cx="788365" cy="369332"/>
          </a:xfrm>
          <a:prstGeom prst="rect">
            <a:avLst/>
          </a:prstGeom>
          <a:noFill/>
        </p:spPr>
        <p:txBody>
          <a:bodyPr wrap="square" rtlCol="0">
            <a:spAutoFit/>
          </a:bodyPr>
          <a:lstStyle/>
          <a:p>
            <a:r>
              <a:rPr lang="en-GB" dirty="0"/>
              <a:t>Katie </a:t>
            </a:r>
          </a:p>
        </p:txBody>
      </p:sp>
      <p:sp>
        <p:nvSpPr>
          <p:cNvPr id="3" name="TextBox 2">
            <a:extLst>
              <a:ext uri="{FF2B5EF4-FFF2-40B4-BE49-F238E27FC236}">
                <a16:creationId xmlns:a16="http://schemas.microsoft.com/office/drawing/2014/main" id="{614E07DA-4353-2159-8BCF-CA088DB57241}"/>
              </a:ext>
            </a:extLst>
          </p:cNvPr>
          <p:cNvSpPr txBox="1"/>
          <p:nvPr/>
        </p:nvSpPr>
        <p:spPr>
          <a:xfrm>
            <a:off x="394138" y="504497"/>
            <a:ext cx="2514600" cy="646331"/>
          </a:xfrm>
          <a:prstGeom prst="rect">
            <a:avLst/>
          </a:prstGeom>
          <a:noFill/>
        </p:spPr>
        <p:txBody>
          <a:bodyPr wrap="square" rtlCol="0">
            <a:spAutoFit/>
          </a:bodyPr>
          <a:lstStyle/>
          <a:p>
            <a:pPr lvl="0"/>
            <a:r>
              <a:rPr lang="en-GB" sz="1800" b="1" dirty="0">
                <a:solidFill>
                  <a:srgbClr val="00B050"/>
                </a:solidFill>
                <a:latin typeface="Arial" panose="020B0604020202020204" pitchFamily="34" charset="0"/>
                <a:cs typeface="Arial" panose="020B0604020202020204" pitchFamily="34" charset="0"/>
              </a:rPr>
              <a:t>Health and Wellbeing Group</a:t>
            </a:r>
          </a:p>
        </p:txBody>
      </p:sp>
    </p:spTree>
    <p:extLst>
      <p:ext uri="{BB962C8B-B14F-4D97-AF65-F5344CB8AC3E}">
        <p14:creationId xmlns:p14="http://schemas.microsoft.com/office/powerpoint/2010/main" val="736095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3902</TotalTime>
  <Words>1119</Words>
  <Application>Microsoft Office PowerPoint</Application>
  <PresentationFormat>Widescreen</PresentationFormat>
  <Paragraphs>200</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HLDP 30 March 2022</dc:title>
  <dc:creator>Outterside, Stuart</dc:creator>
  <cp:lastModifiedBy>Lee, Amanda</cp:lastModifiedBy>
  <cp:revision>10</cp:revision>
  <dcterms:created xsi:type="dcterms:W3CDTF">2022-03-23T07:55:21Z</dcterms:created>
  <dcterms:modified xsi:type="dcterms:W3CDTF">2023-03-28T15:33:01Z</dcterms:modified>
</cp:coreProperties>
</file>