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notesMasterIdLst>
    <p:notesMasterId r:id="rId10"/>
  </p:notesMasterIdLst>
  <p:sldIdLst>
    <p:sldId id="1805" r:id="rId2"/>
    <p:sldId id="1812" r:id="rId3"/>
    <p:sldId id="1804" r:id="rId4"/>
    <p:sldId id="1820" r:id="rId5"/>
    <p:sldId id="1821" r:id="rId6"/>
    <p:sldId id="1813" r:id="rId7"/>
    <p:sldId id="1807" r:id="rId8"/>
    <p:sldId id="181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5FAD"/>
    <a:srgbClr val="31C5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DBDAB4-2E38-44FB-862E-76C8A9060C64}" v="28" dt="2023-06-27T13:33:55.9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790" autoAdjust="0"/>
  </p:normalViewPr>
  <p:slideViewPr>
    <p:cSldViewPr snapToGrid="0">
      <p:cViewPr varScale="1">
        <p:scale>
          <a:sx n="65" d="100"/>
          <a:sy n="65" d="100"/>
        </p:scale>
        <p:origin x="10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e Humphries" userId="fc3658deb2fe2aee" providerId="LiveId" clId="{ECDBDAB4-2E38-44FB-862E-76C8A9060C64}"/>
    <pc:docChg chg="custSel modSld">
      <pc:chgData name="Dave Humphries" userId="fc3658deb2fe2aee" providerId="LiveId" clId="{ECDBDAB4-2E38-44FB-862E-76C8A9060C64}" dt="2023-06-27T14:10:00.554" v="486" actId="207"/>
      <pc:docMkLst>
        <pc:docMk/>
      </pc:docMkLst>
      <pc:sldChg chg="modSp mod">
        <pc:chgData name="Dave Humphries" userId="fc3658deb2fe2aee" providerId="LiveId" clId="{ECDBDAB4-2E38-44FB-862E-76C8A9060C64}" dt="2023-06-27T14:09:19.381" v="474" actId="14100"/>
        <pc:sldMkLst>
          <pc:docMk/>
          <pc:sldMk cId="3335690981" sldId="1804"/>
        </pc:sldMkLst>
        <pc:spChg chg="mod">
          <ac:chgData name="Dave Humphries" userId="fc3658deb2fe2aee" providerId="LiveId" clId="{ECDBDAB4-2E38-44FB-862E-76C8A9060C64}" dt="2023-06-27T14:08:49.715" v="469" actId="1076"/>
          <ac:spMkLst>
            <pc:docMk/>
            <pc:sldMk cId="3335690981" sldId="1804"/>
            <ac:spMk id="5" creationId="{AF70481C-2325-B26C-5F3B-7262F1AF5B48}"/>
          </ac:spMkLst>
        </pc:spChg>
        <pc:spChg chg="mod">
          <ac:chgData name="Dave Humphries" userId="fc3658deb2fe2aee" providerId="LiveId" clId="{ECDBDAB4-2E38-44FB-862E-76C8A9060C64}" dt="2023-06-27T14:08:52.402" v="470" actId="1076"/>
          <ac:spMkLst>
            <pc:docMk/>
            <pc:sldMk cId="3335690981" sldId="1804"/>
            <ac:spMk id="19" creationId="{7A2A59E5-D594-C32B-2395-8364DB202A13}"/>
          </ac:spMkLst>
        </pc:spChg>
        <pc:picChg chg="mod">
          <ac:chgData name="Dave Humphries" userId="fc3658deb2fe2aee" providerId="LiveId" clId="{ECDBDAB4-2E38-44FB-862E-76C8A9060C64}" dt="2023-06-27T14:09:19.381" v="474" actId="14100"/>
          <ac:picMkLst>
            <pc:docMk/>
            <pc:sldMk cId="3335690981" sldId="1804"/>
            <ac:picMk id="4" creationId="{8DCA353F-7D6F-70F6-2CE1-03F88F0F583C}"/>
          </ac:picMkLst>
        </pc:picChg>
        <pc:picChg chg="ord">
          <ac:chgData name="Dave Humphries" userId="fc3658deb2fe2aee" providerId="LiveId" clId="{ECDBDAB4-2E38-44FB-862E-76C8A9060C64}" dt="2023-06-27T13:59:39.143" v="326" actId="170"/>
          <ac:picMkLst>
            <pc:docMk/>
            <pc:sldMk cId="3335690981" sldId="1804"/>
            <ac:picMk id="7" creationId="{E72ACAFC-513D-AD0C-A8AB-0A5CFDACD053}"/>
          </ac:picMkLst>
        </pc:picChg>
      </pc:sldChg>
      <pc:sldChg chg="addSp delSp modSp mod">
        <pc:chgData name="Dave Humphries" userId="fc3658deb2fe2aee" providerId="LiveId" clId="{ECDBDAB4-2E38-44FB-862E-76C8A9060C64}" dt="2023-06-27T14:10:00.554" v="486" actId="207"/>
        <pc:sldMkLst>
          <pc:docMk/>
          <pc:sldMk cId="2882819119" sldId="1807"/>
        </pc:sldMkLst>
        <pc:spChg chg="mod">
          <ac:chgData name="Dave Humphries" userId="fc3658deb2fe2aee" providerId="LiveId" clId="{ECDBDAB4-2E38-44FB-862E-76C8A9060C64}" dt="2023-06-27T14:10:00.554" v="486" actId="207"/>
          <ac:spMkLst>
            <pc:docMk/>
            <pc:sldMk cId="2882819119" sldId="1807"/>
            <ac:spMk id="2" creationId="{94816E09-CD7E-D2E2-9377-7F4E3925BCD7}"/>
          </ac:spMkLst>
        </pc:spChg>
        <pc:spChg chg="del mod">
          <ac:chgData name="Dave Humphries" userId="fc3658deb2fe2aee" providerId="LiveId" clId="{ECDBDAB4-2E38-44FB-862E-76C8A9060C64}" dt="2023-06-27T13:33:45.385" v="305"/>
          <ac:spMkLst>
            <pc:docMk/>
            <pc:sldMk cId="2882819119" sldId="1807"/>
            <ac:spMk id="5" creationId="{90F72B5C-33D7-1473-BF26-86BB4A7A9A12}"/>
          </ac:spMkLst>
        </pc:spChg>
        <pc:spChg chg="mod">
          <ac:chgData name="Dave Humphries" userId="fc3658deb2fe2aee" providerId="LiveId" clId="{ECDBDAB4-2E38-44FB-862E-76C8A9060C64}" dt="2023-06-27T13:33:51.086" v="306" actId="1076"/>
          <ac:spMkLst>
            <pc:docMk/>
            <pc:sldMk cId="2882819119" sldId="1807"/>
            <ac:spMk id="6" creationId="{4F3E8FF7-9EA9-74A1-3C38-10088832D917}"/>
          </ac:spMkLst>
        </pc:spChg>
        <pc:picChg chg="del mod">
          <ac:chgData name="Dave Humphries" userId="fc3658deb2fe2aee" providerId="LiveId" clId="{ECDBDAB4-2E38-44FB-862E-76C8A9060C64}" dt="2023-06-27T13:29:28.075" v="230" actId="478"/>
          <ac:picMkLst>
            <pc:docMk/>
            <pc:sldMk cId="2882819119" sldId="1807"/>
            <ac:picMk id="4098" creationId="{7C7DA57D-3192-9B51-EA70-3F204E93E0F0}"/>
          </ac:picMkLst>
        </pc:picChg>
        <pc:picChg chg="add mod">
          <ac:chgData name="Dave Humphries" userId="fc3658deb2fe2aee" providerId="LiveId" clId="{ECDBDAB4-2E38-44FB-862E-76C8A9060C64}" dt="2023-06-27T13:33:55.988" v="307" actId="1076"/>
          <ac:picMkLst>
            <pc:docMk/>
            <pc:sldMk cId="2882819119" sldId="1807"/>
            <ac:picMk id="4100" creationId="{50F543A5-C2A4-6EEF-11BD-3F756BCAE6EA}"/>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13.893"/>
    </inkml:context>
    <inkml:brush xml:id="br0">
      <inkml:brushProperty name="width" value="0.05" units="cm"/>
      <inkml:brushProperty name="height" value="0.05" units="cm"/>
      <inkml:brushProperty name="color" value="#FFFFFF"/>
    </inkml:brush>
  </inkml:definitions>
  <inkml:trace contextRef="#ctx0" brushRef="#br0">101 1673 24575,'42'-733'0,"-18"149"0,-24 582 0,1 1 0,-1 0 0,0 0 0,0 0 0,0 0 0,0-1 0,-1 1 0,1 0 0,0 0 0,0 0 0,-1 0 0,1 0 0,-1 0 0,1 0 0,-1 0 0,1 0 0,-2-2 0,2 3 0,-1 0 0,1 0 0,0 1 0,-1-1 0,1 0 0,-1 0 0,1 0 0,-1 0 0,1 0 0,-1 0 0,1 1 0,0-1 0,-1 0 0,1 0 0,-1 1 0,1-1 0,0 0 0,-1 1 0,1-1 0,0 0 0,-1 1 0,1-1 0,0 0 0,0 1 0,-1-1 0,1 1 0,0-1 0,-4 6 0,1 0 0,0 0 0,0 0 0,-2 8 0,-3 21 0,-4 35 0,-2 13 0,-7 8 0,4 0 0,3 2 0,-1 165 0,14-244 0,1 8 0,2-21 0,2-12 0,4-17 0,-1 0 0,3-44 0,-2 16 0,16-150 0,3-12 0,-25 323 0,-1-11 0,-4 93 0,-9-126 0,4-26 0,5-20 0,0 0 0,-11 25 0,12-35 0,0 0 0,-1 0 0,1 0 0,-1-1 0,0 1 0,0-1 0,-1 0 0,1 0 0,-1 0 0,0 0 0,-5 4 0,9-8 0,-1 0 0,1 0 0,0 1 0,0-1 0,-1 0 0,1 0 0,0 0 0,-1 1 0,1-1 0,0 0 0,-1 0 0,1 0 0,-1 0 0,1 0 0,0 0 0,-1 0 0,1 0 0,0 1 0,-1-1 0,1-1 0,-1 1 0,1 0 0,0 0 0,-1 0 0,1 0 0,0 0 0,-1 0 0,1 0 0,-1 0 0,1-1 0,-1 1 0,-2-13 0,7-21 0,-3 31 0,54-213 0,-33 136 0,13-39 0,21-82 0,-56 199 0,1-2 0,0 0 0,0 0 0,-1 0 0,1-1 0,-1 1 0,-1-8 0,-17 54 0,-78 231 0,66-184 0,-13 46 0,30-95 0,13-40 0,0 0 0,0 0 0,0 0 0,0 0 0,0 0 0,0 0 0,0 0 0,0 0 0,0 0 0,0 0 0,0 0 0,0 0 0,0 0 0,0 0 0,0-1 0,0 1 0,0 0 0,0 0 0,0 0 0,0 0 0,0 0 0,-1 0 0,1 0 0,0 0 0,0 0 0,0 0 0,0 0 0,0 0 0,0 1 0,3-14 0,6-16 0,18-27 0,19-47 0,-41 92 0,33-93 0,39-169 0,-73 235 0,-2 0 0,-2-46 0,0 58 0,0 116 0,13 90 0,-6-98 0,-4 87 0,-4-133 0,2-21 0,2-12 0,7-21 0,-6 7 0,18-38 0,-3-1 0,-2-1 0,-3-1 0,10-59 0,-14 35 0,-3 1 0,-3-105 0,-7 95 0,-9 119 0,-1 4 0,-14 66 0,17-43 0,-32 172 0,14-110 0,17-85 0,10-36 0,0 0 0,0 1 0,0-1 0,-1 0 0,1 0 0,0 0 0,-1 0 0,1 0 0,-1 0 0,0-1 0,0 1 0,0 0 0,-2 1 0,4-3 0,0 0 0,0 0 0,0 0 0,0 0 0,0 0 0,0 0 0,0 0 0,-1 0 0,1 0 0,0 0 0,0 0 0,0 0 0,0 0 0,0 1 0,0-1 0,0 0 0,0 0 0,-1 0 0,1 0 0,0 0 0,0 0 0,0 0 0,0 0 0,0-1 0,0 1 0,0 0 0,0 0 0,0 0 0,-1 0 0,1 0 0,0 0 0,0 0 0,0 0 0,0 0 0,0 0 0,0 0 0,0 0 0,0 0 0,0 0 0,0 0 0,0 0 0,0-1 0,-1 1 0,1 0 0,0 0 0,0 0 0,0 0 0,0 0 0,0 0 0,0 0 0,0 0 0,0-1 0,0 1 0,2-8 0,5-11 0,-6 18 0,45-123 0,-31 79 0,24-51 0,-9 33 0,-3-1 0,-3-1 0,22-94 0,-40 140 0,-5 15 0,0 0 0,1 0 0,-2 1 0,1-2 0,0 1 0,-1-5 0,0 9 0,1 0 0,-1 0 0,0 0 0,0-1 0,0 1 0,0 0 0,0 0 0,0 0 0,0-1 0,0 1 0,0 0 0,-1 0 0,1 0 0,0-1 0,0 1 0,0 0 0,0 0 0,0 0 0,0-1 0,0 1 0,0 0 0,0 0 0,-1 0 0,1 0 0,0-1 0,0 1 0,0 0 0,0 0 0,-1 0 0,1 0 0,0 0 0,0 0 0,0 0 0,0 0 0,-1-1 0,1 1 0,-7 5 0,-5 10 0,-95 250 0,36-30 0,16-48 0,47-160 0,-9 46 0,19-90 0,1 0 0,1 0 0,0 1 0,7-18 0,4-11 0,2-17 0,55-230 0,-68 275 0,1 1 0,11-26 0,-10 28 0,-1 1 0,0-1 0,-1 0 0,3-16 0,-7 25 0,-1 8 0,-5 19 0,-4 33 0,6-28 0,0 0 0,-2-1 0,-1 1 0,-1-2 0,-21 48 0,10-44 0,14-23 0,1 1 0,0 0 0,0 1 0,0-1 0,1 0 0,-3 9 0,4-7 18,-33 105-1401,28-95-5443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18.187"/>
    </inkml:context>
    <inkml:brush xml:id="br0">
      <inkml:brushProperty name="width" value="0.2" units="cm"/>
      <inkml:brushProperty name="height" value="0.2" units="cm"/>
      <inkml:brushProperty name="color" value="#FFFFFF"/>
    </inkml:brush>
  </inkml:definitions>
  <inkml:trace contextRef="#ctx0" brushRef="#br0">1 0 24575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30.936"/>
    </inkml:context>
    <inkml:brush xml:id="br0">
      <inkml:brushProperty name="width" value="0.2" units="cm"/>
      <inkml:brushProperty name="height" value="0.2" units="cm"/>
      <inkml:brushProperty name="color" value="#FFFFFF"/>
    </inkml:brush>
  </inkml:definitions>
  <inkml:trace contextRef="#ctx0" brushRef="#br0">148 1146 24575,'274'-11'0,"-30"-1"0,-58 15 0,-145 0 0,0 2 0,60 15 0,-44-8 0,-111-18 0,-131-22 0,141 20 0,15 4 0,-34-10 0,54 11 0,1 1 0,-1-2 0,1 1 0,0-1 0,0-1 0,1 1 0,-1-1 0,-8-8 0,13 11 0,1 0 0,0-1 0,0 1 0,0 0 0,0-1 0,0 0 0,0 1 0,1-1 0,-1 0 0,1 0 0,0 0 0,0 0 0,0 0 0,0 0 0,0 0 0,1 0 0,0 0 0,-1-1 0,1 1 0,0 0 0,0 0 0,1 0 0,-1 0 0,1-1 0,0 1 0,-1 0 0,1 0 0,0 0 0,1 0 0,-1 0 0,3-3 0,1-2 0,0 1 0,0 0 0,0 0 0,1 1 0,0-1 0,1 1 0,-1 0 0,1 1 0,1 0 0,7-5 0,41-17 0,-39 19 0,0 0 0,-1 0 0,21-16 0,-36 23 0,0 1 0,0-1 0,0 0 0,0 0 0,0 0 0,1 1 0,-1-1 0,0 0 0,0 1 0,1-1 0,-1 1 0,0 0 0,1-1 0,-1 1 0,0 0 0,2 0 0,-2 0 0,-1 0 0,1 0 0,-1 0 0,0 1 0,1-1 0,-1 0 0,0 0 0,1 1 0,-1-1 0,0 0 0,1 1 0,-1-1 0,0 1 0,0-1 0,1 0 0,-1 1 0,0-1 0,0 1 0,0-1 0,1 0 0,-1 1 0,0-1 0,0 1 0,0-1 0,0 1 0,0-1 0,0 1 0,0-1 0,0 0 0,0 2 0,-1 1 0,1 0 0,-1 0 0,1 0 0,-1 0 0,0 0 0,0 1 0,-1-2 0,1 1 0,-1 0 0,1 0 0,-1 0 0,-3 3 0,-34 38 0,28-30 0,-1 0 0,-1 0 0,0-2 0,0 1 0,-2-2 0,-21 15 0,18-16 0,12-5 0,0-2 0,-1 1 0,1-1 0,-1 0 0,-11 4 0,30-17 0,0 1 0,-1-2 0,0 0 0,14-17 0,4-14 0,-1-1 0,-2-2 0,-2-1 0,33-89 0,-52 118 0,-1 0 0,-1 0 0,-1 0 0,1-22 0,-6-71 0,0 32 0,3 70 0,0-13 0,1 17 0,3 11 0,22 74 0,35 110 0,-47-136 0,12 88 0,-15-70 0,-5-37 0,2 49 0,-8-67 0,0-24 0,-1-30 0,-1 0 0,-3 0 0,0 1 0,-3 0 0,-11-36 0,-6-24 0,24 86 0,-3-10 0,-1-1 0,0 1 0,-1 0 0,-16-33 0,22 52 0,0-1 0,0 1 0,0-1 0,-1 1 0,1-1 0,0 1 0,-1-1 0,1 1 0,0-1 0,-1 1 0,1 0 0,0-1 0,-1 1 0,1 0 0,-1-1 0,1 1 0,-1 0 0,1-1 0,-1 1 0,1 0 0,-1 0 0,1 0 0,-1-1 0,1 1 0,-1 0 0,0 0 0,1 0 0,-1 0 0,1 0 0,-1 0 0,1 0 0,-1 0 0,0 1 0,-1 0 0,1-1 0,0 1 0,0 0 0,0 0 0,-1 1 0,1-1 0,0 0 0,0 0 0,1 0 0,-1 1 0,0-1 0,0 2 0,-3 5 0,0 1 0,1 0 0,-3 9 0,-2 22 0,1 0 0,-1 54 0,7 81 0,1-164 0,3 0 0,3-17 0,5-20 0,-10 24 0,9-27 0,0-1 0,-2 0 0,-2-1 0,0 0 0,1-36 0,-6-161 0,-3 112 0,0 77 0,-8-47 0,4 47 0,0-44 0,8 51 0,-1 23 0,-1 0 0,1 0 0,-1 0 0,-1 0 0,0 1 0,0-1 0,-3-11 0,4 20 0,0 0 0,0 0 0,0-1 0,0 1 0,0 0 0,0 0 0,0 0 0,0 0 0,0-1 0,0 1 0,0 0 0,0 0 0,0 0 0,-1 0 0,1 0 0,0 0 0,0-1 0,0 1 0,0 0 0,0 0 0,0 0 0,0 0 0,0 0 0,-1 0 0,1 0 0,0-1 0,0 1 0,0 0 0,0 0 0,0 0 0,0 0 0,-1 0 0,1 0 0,0 0 0,0 0 0,0 0 0,0 0 0,-1 0 0,1 0 0,0 0 0,0 0 0,0 0 0,0 0 0,0 0 0,-1 0 0,1 0 0,0 0 0,0 0 0,0 0 0,0 0 0,0 0 0,-1 1 0,1-1 0,-5 11 0,0 15 0,-20 327 0,-5 55 0,29-390 0,-19 146 0,15-133 0,-2-1 0,-1 0 0,-16 37 0,18-55 0,-1 0 0,0-1 0,-1 0 0,-11 13 0,-16 23 0,20-24 0,-1-2 0,-1 0 0,-1-1 0,-1 0 0,-29 21 0,38-34 0,-1 0 0,1-1 0,-2 0 0,1-1 0,-1-1 0,1 0 0,-1 0 0,0-1 0,-1 0 0,1-1 0,0-1 0,-25 0 0,36 0 0,-1-1 0,1 0 0,-1-1 0,1 1 0,0 0 0,-1 0 0,1-1 0,0 1 0,-1 0 0,1-1 0,0 1 0,0-1 0,-1 0 0,1 1 0,0-1 0,0 0 0,0 0 0,0 0 0,-1-1 0,1 1 0,1 0 0,-1 0 0,1 0 0,0 0 0,-1 0 0,1 0 0,0 0 0,0-1 0,0 1 0,0 0 0,0 0 0,0 0 0,0 0 0,0 0 0,1 0 0,-1 0 0,0 0 0,0 0 0,1-1 0,3-7 0,1 1 0,0 0 0,0 0 0,10-11 0,-6 8 0,26-44 0,-22 35 0,0 0 0,29-33 0,-34 46 0,6-9 0,-16 14 0,-11 7 0,1 1 0,1 1 0,-1 0 0,2 1 0,-1 1 0,1-1 0,-11 14 0,-32 25 0,26-26 0,-25 19 0,47-37 0,1 0 0,-1-1 0,0 0 0,1 1 0,-1-1 0,0-1 0,-1 1 0,1-1 0,-6 1 0,10-2 0,1 0 0,0 0 0,0 0 0,0 0 0,0 0 0,0 0 0,-1 0 0,1 1 0,0-1 0,0 0 0,0 0 0,0 0 0,-1 0 0,1 0 0,0 0 0,0 0 0,0 0 0,0 0 0,0-1 0,-1 1 0,1 0 0,0 0 0,0 0 0,0 0 0,0 0 0,0 0 0,-1 0 0,1 0 0,0 0 0,0 0 0,0 0 0,0-1 0,0 1 0,0 0 0,0 0 0,0 0 0,-1 0 0,1 0 0,0 0 0,0-1 0,0 1 0,0 0 0,0 0 0,0 0 0,0-1 0,6-6 0,15-9 0,-18 14 0,5-5 0,0-1 0,0 1 0,-1-1 0,0-1 0,6-8 0,-7 8 0,0 1 0,0 0 0,1 0 0,0 1 0,16-13 0,59-41 0,-74 58 0,1-1 0,-1 1 0,1 0 0,0 1 0,17-3 0,6-2 0,78-18 0,-76 19 0,1 3 0,-1 1 0,58 3 0,-26 1 0,-60-2 0,1 0 0,-1 0 0,0 1 0,0 0 0,0 0 0,0 1 0,0 0 0,12 5 0,-16-6 0,1 1 0,0-1 0,-1 1 0,1 0 0,-1 0 0,0 1 0,1-1 0,-1 0 0,0 1 0,-1-1 0,1 1 0,0-1 0,-1 1 0,1 0 0,-1 0 0,0 0 0,0 0 0,0 0 0,1 6 0,-1-5 0,-1 0 0,1 0 0,-1 0 0,0 0 0,0 0 0,0 0 0,0 0 0,-1-1 0,0 1 0,1 0 0,-1 0 0,-1 0 0,1 0 0,-2 3 0,0-3 0,1-1 0,-1 1 0,0-1 0,0 0 0,-1 0 0,1 0 0,0 0 0,-1-1 0,0 1 0,1-1 0,-1 0 0,-6 2 0,-10 5 0,-69 35 0,75-37 0,-1 0 0,-20 5 0,21-7 0,-1 1 0,-19 10 0,-95 55 0,100-54 0,22-12 0,0-1 0,-1 1 0,0-1 0,0-1 0,0 0 0,0 0 0,-13 3 0,-2-4 0,1 0 0,-43-3 0,46-1 0,1 2 0,-1 0 0,1 1 0,-1 1 0,-19 4 0,-8 5 0,79-9 0,-18-6 0,0 0 0,15-8 0,10-2 0,19-2 0,-1 3 0,2 3 0,0 2 0,0 3 0,65 3 0,-60 1 0,-31-1 0,0 2 0,34 5 0,-57-3 0,0 2 0,0-1 0,-1 1 0,13 6 0,14 6 0,-19-7 0,-18-8 0,1-1 0,-1 0 0,0 1 0,0-1 0,1 0 0,-1 1 0,0-1 0,1 0 0,-1 1 0,0-1 0,0 1 0,0-1 0,0 1 0,1-1 0,-1 1 0,0-1 0,0 1 0,0-1 0,0 0 0,0 1 0,0-1 0,0 1 0,0 0 0,-1 0 0,0 1 0,0-1 0,-1 1 0,1-1 0,0 1 0,0-1 0,-1 0 0,1 0 0,0 0 0,-1 0 0,1 0 0,-1 0 0,0 0 0,1 0 0,-1-1 0,0 1 0,-2 0 0,-15 6 0,0-2 0,0 0 0,0-2 0,-31 3 0,-77-4 0,-15 0 0,86 10 0,17-3 0,27-7 0,-37 6 0,-1-1 0,-55 0 0,87-8 0,11 0 0,0 1 0,0 0 0,-1 0 0,1 0 0,0 1 0,0 0 0,0 1 0,0-1 0,0 1 0,0 1 0,-11 5 0,7-1 0,-1 0 0,1-1 0,-1-1 0,0 0 0,0-1 0,-1 0 0,1 0 0,-1-2 0,0 1 0,0-2 0,0 0 0,-22 0 0,30-4 0,11-2 0,11-1 0,9-2 0,0 1 0,1 2 0,47-4 0,83 7 0,-140 2 0,667 0 0,-678 0 0,-3 0 0,-1-1 0,1 1 0,0 0 0,0 1 0,0-1 0,-1 0 0,1 1 0,0-1 0,0 1 0,-1 0 0,1 0 0,-1 0 0,6 3 0,-8-4 0,0 0 0,0 1 0,0-1 0,0 1 0,0-1 0,0 0 0,0 1 0,0-1 0,0 1 0,0-1 0,0 1 0,0-1 0,0 0 0,0 1 0,0-1 0,0 1 0,0-1 0,0 0 0,-1 1 0,1-1 0,0 1 0,0-1 0,0 0 0,-1 1 0,1-1 0,0 0 0,0 1 0,-1-1 0,1 0 0,0 0 0,-1 1 0,1-1 0,0 0 0,-1 0 0,1 0 0,-1 1 0,0-1 0,-18 12 0,15-10 0,-18 13 0,17-11 0,0 0 0,-1 0 0,0 0 0,0-1 0,0 0 0,-10 3 0,-33 6 0,-73 9 0,66-12 0,31-4 0,-46 3 0,-261-8 0,153-1 0,147 2 0,-45 9 0,-4 1 0,300-13 0,-112 3 0,-81 1 0,-1 1 0,1 0 0,37 12 0,-35-8 0,0-1 0,40 3 0,271-7 0,-169-4 0,-96 2-1365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48.948"/>
    </inkml:context>
    <inkml:brush xml:id="br0">
      <inkml:brushProperty name="width" value="0.2" units="cm"/>
      <inkml:brushProperty name="height" value="0.2" units="cm"/>
      <inkml:brushProperty name="color" value="#FFFFFF"/>
    </inkml:brush>
  </inkml:definitions>
  <inkml:trace contextRef="#ctx0" brushRef="#br0">0 1 24575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49.988"/>
    </inkml:context>
    <inkml:brush xml:id="br0">
      <inkml:brushProperty name="width" value="0.2" units="cm"/>
      <inkml:brushProperty name="height" value="0.2" units="cm"/>
      <inkml:brushProperty name="color" value="#FFFFFF"/>
    </inkml:brush>
  </inkml:definitions>
  <inkml:trace contextRef="#ctx0" brushRef="#br0">1 1 24575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1F7EDE-2E20-4505-8D5B-36B0FA5C15B0}" type="datetimeFigureOut">
              <a:rPr lang="en-GB" smtClean="0"/>
              <a:t>27/06/2023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FE5DCC-B28A-452A-939F-1FABCA516859}" type="slidenum">
              <a:rPr lang="en-GB" smtClean="0"/>
              <a:t>‹#›</a:t>
            </a:fld>
            <a:endParaRPr lang="en-GB"/>
          </a:p>
        </p:txBody>
      </p:sp>
    </p:spTree>
    <p:extLst>
      <p:ext uri="{BB962C8B-B14F-4D97-AF65-F5344CB8AC3E}">
        <p14:creationId xmlns:p14="http://schemas.microsoft.com/office/powerpoint/2010/main" val="603372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B54D4-1381-1769-E695-BB9F3F9727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6A511C5-E6CD-A761-8531-70D91132C4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D477F64-A485-B86C-88BC-F58D87A79A29}"/>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5" name="Footer Placeholder 4">
            <a:extLst>
              <a:ext uri="{FF2B5EF4-FFF2-40B4-BE49-F238E27FC236}">
                <a16:creationId xmlns:a16="http://schemas.microsoft.com/office/drawing/2014/main" id="{46986E83-B180-18E9-6E2E-84A55B9DDF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8A891A-358D-73E1-7529-7E0252BCC7C5}"/>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238887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05F34-5727-4D66-9840-7A9C77EA18F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2E2F206-C35B-5AD7-4DC0-DD45A025D70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FDCDF9-1B5A-3C81-7D62-EAFC8DEB7E2A}"/>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5" name="Footer Placeholder 4">
            <a:extLst>
              <a:ext uri="{FF2B5EF4-FFF2-40B4-BE49-F238E27FC236}">
                <a16:creationId xmlns:a16="http://schemas.microsoft.com/office/drawing/2014/main" id="{8DEA50A7-8E64-3126-6A0D-4C6EFBB21E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6024F17-9E98-1182-28A3-1895BE139B27}"/>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361278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8C1CE2-DDD1-B406-CC97-49E925D4B72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8B06B1-4106-25E6-0660-9EFC40C863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930060-5370-3855-78CC-0DE5DA50F1E2}"/>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5" name="Footer Placeholder 4">
            <a:extLst>
              <a:ext uri="{FF2B5EF4-FFF2-40B4-BE49-F238E27FC236}">
                <a16:creationId xmlns:a16="http://schemas.microsoft.com/office/drawing/2014/main" id="{0E00012E-F4F3-E43C-2542-2F4AA34041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C11D1-5940-43DE-C263-421691880B72}"/>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228992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94BE1-BBEB-A4DF-5DAB-6535BB6F74A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2071CC-6668-28CB-5E96-376C673727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90759F5-1448-44B6-E2CB-4B4E4B3544FA}"/>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5" name="Footer Placeholder 4">
            <a:extLst>
              <a:ext uri="{FF2B5EF4-FFF2-40B4-BE49-F238E27FC236}">
                <a16:creationId xmlns:a16="http://schemas.microsoft.com/office/drawing/2014/main" id="{087295D8-746C-D308-C4BD-71070991BF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84CCEB-AF75-583D-EF68-505CDA8091FC}"/>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102993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4AF2D-2373-AA85-B10A-2DB1AAB55B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A9E4E4C-EADC-B4FE-CBB9-A703F0CD72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E06E3A-8627-6D85-43B9-C1160A7F2DF3}"/>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5" name="Footer Placeholder 4">
            <a:extLst>
              <a:ext uri="{FF2B5EF4-FFF2-40B4-BE49-F238E27FC236}">
                <a16:creationId xmlns:a16="http://schemas.microsoft.com/office/drawing/2014/main" id="{7FED68E0-BB35-50D1-C063-186759E85DA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67A912-D9E4-FB7C-9677-BDA6A54BB155}"/>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228152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623AA-7AA6-4921-03EF-0F84D6A3F8B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495A00F-CE8C-9605-E809-0438C0DF90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C3059FB-660F-0CDE-0D40-88FA469F47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F9057C0-BAEA-1B16-8FD4-10B96FC3F8E4}"/>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6" name="Footer Placeholder 5">
            <a:extLst>
              <a:ext uri="{FF2B5EF4-FFF2-40B4-BE49-F238E27FC236}">
                <a16:creationId xmlns:a16="http://schemas.microsoft.com/office/drawing/2014/main" id="{4DC5691E-C0F7-E5C3-0133-1C245E22486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1DDDDD7-58BF-6CF4-3822-C1C7E12E28FA}"/>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3653112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2C4A-FA91-D2BB-CA6A-10C78327107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753B6E9-72A2-B84E-F4B9-6E0A00D90C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E3A8F0-9D41-C0DE-F246-6257E46E70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862C78E-0824-1870-64AD-5C3125B884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E5AA92-FE94-DAC0-92C7-44E1FC8646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E69B869-4E57-3E85-5B03-A735A7918E6A}"/>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8" name="Footer Placeholder 7">
            <a:extLst>
              <a:ext uri="{FF2B5EF4-FFF2-40B4-BE49-F238E27FC236}">
                <a16:creationId xmlns:a16="http://schemas.microsoft.com/office/drawing/2014/main" id="{3E3C93D4-74D5-D5DE-74C2-2DC3B21ACF2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BF574E1-5A65-0439-6DF0-E771ABF56133}"/>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2170202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1D082-3875-5AE5-D9FA-7588EC9849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B10F46F-71BD-A8AE-FA4F-AA6009CFB407}"/>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4" name="Footer Placeholder 3">
            <a:extLst>
              <a:ext uri="{FF2B5EF4-FFF2-40B4-BE49-F238E27FC236}">
                <a16:creationId xmlns:a16="http://schemas.microsoft.com/office/drawing/2014/main" id="{67B683E9-E7F3-CCC9-EE3D-5E9D3132612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699E58C-C3B7-1BB7-374A-C5895B7C5768}"/>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3772375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DE2D77-EC04-CA9B-7C17-1753D741B3A5}"/>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3" name="Footer Placeholder 2">
            <a:extLst>
              <a:ext uri="{FF2B5EF4-FFF2-40B4-BE49-F238E27FC236}">
                <a16:creationId xmlns:a16="http://schemas.microsoft.com/office/drawing/2014/main" id="{291799DA-C1BD-97C4-2BA6-9688AEA686D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6B9E37A-F175-4EBA-334C-99F5DF17046B}"/>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1163165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F29E9-BB7E-2DD4-8DD8-4504D98A49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4BDF9FF-0F6D-0F1F-6B75-3913F2D85E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F0CDED3-9BC5-AEE5-E8B1-2506E321B1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AFB6E9-D8AB-A3D6-D67E-B6ED22A5DDD0}"/>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6" name="Footer Placeholder 5">
            <a:extLst>
              <a:ext uri="{FF2B5EF4-FFF2-40B4-BE49-F238E27FC236}">
                <a16:creationId xmlns:a16="http://schemas.microsoft.com/office/drawing/2014/main" id="{48B59692-8537-94EE-853C-3DAEB891960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EAF4F7A-032C-B2EE-C43E-FEACD323B5AD}"/>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1797999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E2D8C-0033-EF47-80D4-549B2C9C6E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5C9084-6B47-16FA-C062-D53FE52B67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E27CD1F-D6CA-C085-0871-1366FB1886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0E7BE4-AF9A-832A-3DE1-22B21A42C8AF}"/>
              </a:ext>
            </a:extLst>
          </p:cNvPr>
          <p:cNvSpPr>
            <a:spLocks noGrp="1"/>
          </p:cNvSpPr>
          <p:nvPr>
            <p:ph type="dt" sz="half" idx="10"/>
          </p:nvPr>
        </p:nvSpPr>
        <p:spPr/>
        <p:txBody>
          <a:bodyPr/>
          <a:lstStyle/>
          <a:p>
            <a:fld id="{AD560BB6-8D79-47CD-B58F-309493EBF426}" type="datetimeFigureOut">
              <a:rPr lang="en-GB" smtClean="0"/>
              <a:t>27/06/2023</a:t>
            </a:fld>
            <a:endParaRPr lang="en-GB"/>
          </a:p>
        </p:txBody>
      </p:sp>
      <p:sp>
        <p:nvSpPr>
          <p:cNvPr id="6" name="Footer Placeholder 5">
            <a:extLst>
              <a:ext uri="{FF2B5EF4-FFF2-40B4-BE49-F238E27FC236}">
                <a16:creationId xmlns:a16="http://schemas.microsoft.com/office/drawing/2014/main" id="{1B1638C5-016C-5455-0342-281F26F4F5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55B63F8-84B6-83AB-5997-D57CB0E3DDE8}"/>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9529152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522C73-3DC0-85D5-BA32-CF7E4B3E54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D409E72-791D-270B-DF88-D4F2BD94E6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816060-7D97-613F-2A78-AC8EB350EF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560BB6-8D79-47CD-B58F-309493EBF426}" type="datetimeFigureOut">
              <a:rPr lang="en-GB" smtClean="0"/>
              <a:t>27/06/2023</a:t>
            </a:fld>
            <a:endParaRPr lang="en-GB"/>
          </a:p>
        </p:txBody>
      </p:sp>
      <p:sp>
        <p:nvSpPr>
          <p:cNvPr id="5" name="Footer Placeholder 4">
            <a:extLst>
              <a:ext uri="{FF2B5EF4-FFF2-40B4-BE49-F238E27FC236}">
                <a16:creationId xmlns:a16="http://schemas.microsoft.com/office/drawing/2014/main" id="{0C40D545-C71E-A6C2-9471-1EC3E64070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114E5F2-7BED-6489-1514-5CDAD1DBE8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699DC4-32BA-4075-A293-1BC94B49185C}" type="slidenum">
              <a:rPr lang="en-GB" smtClean="0"/>
              <a:t>‹#›</a:t>
            </a:fld>
            <a:endParaRPr lang="en-GB"/>
          </a:p>
        </p:txBody>
      </p:sp>
    </p:spTree>
    <p:extLst>
      <p:ext uri="{BB962C8B-B14F-4D97-AF65-F5344CB8AC3E}">
        <p14:creationId xmlns:p14="http://schemas.microsoft.com/office/powerpoint/2010/main" val="623516997"/>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www.facebook.com/groups/768513741089733" TargetMode="External"/><Relationship Id="rId7"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1.png"/><Relationship Id="rId7" Type="http://schemas.openxmlformats.org/officeDocument/2006/relationships/image" Target="../media/image40.png"/><Relationship Id="rId12" Type="http://schemas.openxmlformats.org/officeDocument/2006/relationships/image" Target="../media/image8.jpg"/><Relationship Id="rId2" Type="http://schemas.openxmlformats.org/officeDocument/2006/relationships/customXml" Target="../ink/ink1.xml"/><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customXml" Target="../ink/ink5.xml"/><Relationship Id="rId5" Type="http://schemas.openxmlformats.org/officeDocument/2006/relationships/image" Target="../media/image3.png"/><Relationship Id="rId10" Type="http://schemas.openxmlformats.org/officeDocument/2006/relationships/customXml" Target="../ink/ink4.xml"/><Relationship Id="rId9" Type="http://schemas.openxmlformats.org/officeDocument/2006/relationships/image" Target="../media/image50.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4434B27-23A1-ED0D-2DE0-36C257F33A49}"/>
              </a:ext>
            </a:extLst>
          </p:cNvPr>
          <p:cNvSpPr/>
          <p:nvPr/>
        </p:nvSpPr>
        <p:spPr>
          <a:xfrm>
            <a:off x="220133" y="188147"/>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63F40005-6791-D756-C19C-E56BDA5FB1F6}"/>
              </a:ext>
            </a:extLst>
          </p:cNvPr>
          <p:cNvSpPr txBox="1">
            <a:spLocks/>
          </p:cNvSpPr>
          <p:nvPr/>
        </p:nvSpPr>
        <p:spPr>
          <a:xfrm>
            <a:off x="3053316" y="765441"/>
            <a:ext cx="8209981" cy="164796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7200" b="1" dirty="0">
                <a:solidFill>
                  <a:srgbClr val="115FAD"/>
                </a:solidFill>
              </a:rPr>
              <a:t>Hampshire</a:t>
            </a:r>
            <a:r>
              <a:rPr lang="en-GB" sz="7200" b="1" dirty="0"/>
              <a:t> </a:t>
            </a:r>
            <a:r>
              <a:rPr lang="en-GB" sz="7200" b="1" dirty="0">
                <a:solidFill>
                  <a:srgbClr val="115FAD"/>
                </a:solidFill>
              </a:rPr>
              <a:t>Learning Disability Partnership</a:t>
            </a:r>
          </a:p>
        </p:txBody>
      </p:sp>
      <p:pic>
        <p:nvPicPr>
          <p:cNvPr id="9" name="Picture 8">
            <a:extLst>
              <a:ext uri="{FF2B5EF4-FFF2-40B4-BE49-F238E27FC236}">
                <a16:creationId xmlns:a16="http://schemas.microsoft.com/office/drawing/2014/main" id="{3D94E480-070F-BCC1-F619-D711F1FE35D5}"/>
              </a:ext>
            </a:extLst>
          </p:cNvPr>
          <p:cNvPicPr>
            <a:picLocks noChangeAspect="1"/>
          </p:cNvPicPr>
          <p:nvPr/>
        </p:nvPicPr>
        <p:blipFill rotWithShape="1">
          <a:blip r:embed="rId2"/>
          <a:srcRect l="18285" r="18375" b="27524"/>
          <a:stretch/>
        </p:blipFill>
        <p:spPr>
          <a:xfrm>
            <a:off x="928703" y="681359"/>
            <a:ext cx="2270235" cy="2296513"/>
          </a:xfrm>
          <a:prstGeom prst="rect">
            <a:avLst/>
          </a:prstGeom>
        </p:spPr>
      </p:pic>
      <p:sp>
        <p:nvSpPr>
          <p:cNvPr id="10" name="Title 1">
            <a:extLst>
              <a:ext uri="{FF2B5EF4-FFF2-40B4-BE49-F238E27FC236}">
                <a16:creationId xmlns:a16="http://schemas.microsoft.com/office/drawing/2014/main" id="{8096F7FF-5C59-6AA9-2731-B5B275EABBFD}"/>
              </a:ext>
            </a:extLst>
          </p:cNvPr>
          <p:cNvSpPr txBox="1">
            <a:spLocks/>
          </p:cNvSpPr>
          <p:nvPr/>
        </p:nvSpPr>
        <p:spPr>
          <a:xfrm>
            <a:off x="1923394" y="4244877"/>
            <a:ext cx="8607972" cy="123808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GB" sz="700" b="1" dirty="0"/>
          </a:p>
          <a:p>
            <a:r>
              <a:rPr lang="en-GB" sz="7200" b="1" dirty="0">
                <a:solidFill>
                  <a:srgbClr val="31C5F1"/>
                </a:solidFill>
              </a:rPr>
              <a:t>Carers’ Working Group</a:t>
            </a:r>
          </a:p>
        </p:txBody>
      </p:sp>
    </p:spTree>
    <p:extLst>
      <p:ext uri="{BB962C8B-B14F-4D97-AF65-F5344CB8AC3E}">
        <p14:creationId xmlns:p14="http://schemas.microsoft.com/office/powerpoint/2010/main" val="1964731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276562"/>
            <a:ext cx="11806721" cy="6291376"/>
          </a:xfrm>
          <a:prstGeom prst="rect">
            <a:avLst/>
          </a:prstGeom>
          <a:solidFill>
            <a:schemeClr val="bg1"/>
          </a:solidFill>
          <a:ln w="57150">
            <a:solidFill>
              <a:srgbClr val="115F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8" name="Picture 4" descr="Facebook Icon PNG Logo, Facebook Transparent Background - Free Transparent  PNG Logos">
            <a:extLst>
              <a:ext uri="{FF2B5EF4-FFF2-40B4-BE49-F238E27FC236}">
                <a16:creationId xmlns:a16="http://schemas.microsoft.com/office/drawing/2014/main" id="{23657F8E-2BA2-FF20-3D37-7338112A4D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520" y="631853"/>
            <a:ext cx="2583192" cy="258319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9C6323D-10BC-35F4-7F19-E5A70BFA1097}"/>
              </a:ext>
            </a:extLst>
          </p:cNvPr>
          <p:cNvSpPr txBox="1"/>
          <p:nvPr/>
        </p:nvSpPr>
        <p:spPr>
          <a:xfrm>
            <a:off x="3307965" y="598944"/>
            <a:ext cx="8234395" cy="2616101"/>
          </a:xfrm>
          <a:prstGeom prst="rect">
            <a:avLst/>
          </a:prstGeom>
          <a:noFill/>
        </p:spPr>
        <p:txBody>
          <a:bodyPr wrap="square" rtlCol="0">
            <a:spAutoFit/>
          </a:bodyPr>
          <a:lstStyle/>
          <a:p>
            <a:r>
              <a:rPr lang="en-GB" sz="3600" b="1" dirty="0">
                <a:solidFill>
                  <a:srgbClr val="115FAD"/>
                </a:solidFill>
              </a:rPr>
              <a:t>HLDP Carer’s Facebook Group</a:t>
            </a:r>
          </a:p>
          <a:p>
            <a:endParaRPr lang="en-GB" sz="1600" b="1" dirty="0">
              <a:solidFill>
                <a:srgbClr val="115FAD"/>
              </a:solidFill>
            </a:endParaRPr>
          </a:p>
          <a:p>
            <a:pPr marL="342900" indent="-342900">
              <a:buFont typeface="Arial" panose="020B0604020202020204" pitchFamily="34" charset="0"/>
              <a:buChar char="•"/>
            </a:pPr>
            <a:r>
              <a:rPr lang="en-GB" sz="2400" dirty="0">
                <a:solidFill>
                  <a:srgbClr val="115FAD"/>
                </a:solidFill>
              </a:rPr>
              <a:t>95 Carers currently in the group (+15 since last update)</a:t>
            </a:r>
          </a:p>
          <a:p>
            <a:pPr marL="342900" indent="-342900">
              <a:buFont typeface="Arial" panose="020B0604020202020204" pitchFamily="34" charset="0"/>
              <a:buChar char="•"/>
            </a:pPr>
            <a:endParaRPr lang="en-GB" sz="800" dirty="0">
              <a:solidFill>
                <a:srgbClr val="115FAD"/>
              </a:solidFill>
            </a:endParaRPr>
          </a:p>
          <a:p>
            <a:pPr marL="342900" indent="-342900">
              <a:buFont typeface="Arial" panose="020B0604020202020204" pitchFamily="34" charset="0"/>
              <a:buChar char="•"/>
            </a:pPr>
            <a:r>
              <a:rPr lang="en-GB" sz="2400" dirty="0">
                <a:solidFill>
                  <a:srgbClr val="115FAD"/>
                </a:solidFill>
              </a:rPr>
              <a:t>Still trying to find more to join &amp; happy to share our link… </a:t>
            </a:r>
            <a:r>
              <a:rPr lang="en-GB" sz="2400" dirty="0">
                <a:solidFill>
                  <a:srgbClr val="115FAD"/>
                </a:solidFill>
                <a:hlinkClick r:id="rId3"/>
              </a:rPr>
              <a:t>https://www.facebook.com/groups/768513741089733</a:t>
            </a:r>
            <a:endParaRPr lang="en-GB" sz="2400" dirty="0">
              <a:solidFill>
                <a:srgbClr val="115FAD"/>
              </a:solidFill>
            </a:endParaRPr>
          </a:p>
          <a:p>
            <a:pPr marL="342900" indent="-342900">
              <a:buFont typeface="Arial" panose="020B0604020202020204" pitchFamily="34" charset="0"/>
              <a:buChar char="•"/>
            </a:pPr>
            <a:endParaRPr lang="en-GB" sz="800" dirty="0">
              <a:solidFill>
                <a:srgbClr val="115FAD"/>
              </a:solidFill>
            </a:endParaRPr>
          </a:p>
          <a:p>
            <a:pPr marL="342900" indent="-342900">
              <a:buFont typeface="Arial" panose="020B0604020202020204" pitchFamily="34" charset="0"/>
              <a:buChar char="•"/>
            </a:pPr>
            <a:r>
              <a:rPr lang="en-GB" sz="2400" dirty="0">
                <a:solidFill>
                  <a:srgbClr val="115FAD"/>
                </a:solidFill>
              </a:rPr>
              <a:t>Posts about a variety of issues affecting carers…..</a:t>
            </a:r>
          </a:p>
        </p:txBody>
      </p:sp>
      <p:pic>
        <p:nvPicPr>
          <p:cNvPr id="3074" name="Picture 2" descr="May be an image of ‎1 person, hospital and ‎text that says &quot;‎healthwatch Hampshire Share your experience of Ross Care, Hampshire Wheelchair Services (formerly Millbrook Healthcare) א‎&quot;‎‎">
            <a:extLst>
              <a:ext uri="{FF2B5EF4-FFF2-40B4-BE49-F238E27FC236}">
                <a16:creationId xmlns:a16="http://schemas.microsoft.com/office/drawing/2014/main" id="{4F172F58-CF9F-6D04-C5B6-8C5E69250E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055261">
            <a:off x="643147" y="3616627"/>
            <a:ext cx="2583191" cy="258319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May be an image of text that says &quot;Care CareQuality Commission Purple Oak Support Opportunities for Adults and Children Inspection report&quot;">
            <a:extLst>
              <a:ext uri="{FF2B5EF4-FFF2-40B4-BE49-F238E27FC236}">
                <a16:creationId xmlns:a16="http://schemas.microsoft.com/office/drawing/2014/main" id="{7CF4E717-3157-380E-1144-3CBD2F36D3B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639" r="15143"/>
          <a:stretch/>
        </p:blipFill>
        <p:spPr bwMode="auto">
          <a:xfrm rot="721211">
            <a:off x="2912312" y="3746440"/>
            <a:ext cx="3717243" cy="2368996"/>
          </a:xfrm>
          <a:prstGeom prst="rect">
            <a:avLst/>
          </a:prstGeom>
          <a:noFill/>
          <a:ln>
            <a:solidFill>
              <a:srgbClr val="7030A0"/>
            </a:solidFill>
          </a:ln>
          <a:extLst>
            <a:ext uri="{909E8E84-426E-40DD-AFC4-6F175D3DCCD1}">
              <a14:hiddenFill xmlns:a14="http://schemas.microsoft.com/office/drawing/2010/main">
                <a:solidFill>
                  <a:srgbClr val="FFFFFF"/>
                </a:solidFill>
              </a14:hiddenFill>
            </a:ext>
          </a:extLst>
        </p:spPr>
      </p:pic>
      <p:pic>
        <p:nvPicPr>
          <p:cNvPr id="3080" name="Picture 8" descr="May be an image of 4 people and text that says &quot;I care Carers Week report on unpaid carer identification&quot;">
            <a:extLst>
              <a:ext uri="{FF2B5EF4-FFF2-40B4-BE49-F238E27FC236}">
                <a16:creationId xmlns:a16="http://schemas.microsoft.com/office/drawing/2014/main" id="{BCC1AFD6-ACA4-5910-F741-1AF89A5D70F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495397">
            <a:off x="6132900" y="3504867"/>
            <a:ext cx="2722657" cy="2773247"/>
          </a:xfrm>
          <a:prstGeom prst="rect">
            <a:avLst/>
          </a:prstGeom>
          <a:noFill/>
          <a:ln>
            <a:solidFill>
              <a:srgbClr val="115FAD"/>
            </a:solidFill>
          </a:ln>
          <a:extLst>
            <a:ext uri="{909E8E84-426E-40DD-AFC4-6F175D3DCCD1}">
              <a14:hiddenFill xmlns:a14="http://schemas.microsoft.com/office/drawing/2010/main">
                <a:solidFill>
                  <a:srgbClr val="FFFFFF"/>
                </a:solidFill>
              </a14:hiddenFill>
            </a:ext>
          </a:extLst>
        </p:spPr>
      </p:pic>
      <p:pic>
        <p:nvPicPr>
          <p:cNvPr id="3076" name="Picture 4" descr="Director of Corporate Governance - Secondment | Job advert | Trac">
            <a:extLst>
              <a:ext uri="{FF2B5EF4-FFF2-40B4-BE49-F238E27FC236}">
                <a16:creationId xmlns:a16="http://schemas.microsoft.com/office/drawing/2014/main" id="{AC3CF572-7529-85CE-40AA-3D7FC9F00CA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045068">
            <a:off x="2554024" y="4812223"/>
            <a:ext cx="3810000" cy="1314450"/>
          </a:xfrm>
          <a:prstGeom prst="rect">
            <a:avLst/>
          </a:prstGeom>
          <a:noFill/>
          <a:ln>
            <a:solidFill>
              <a:srgbClr val="115FAD"/>
            </a:solidFill>
          </a:ln>
          <a:extLst>
            <a:ext uri="{909E8E84-426E-40DD-AFC4-6F175D3DCCD1}">
              <a14:hiddenFill xmlns:a14="http://schemas.microsoft.com/office/drawing/2010/main">
                <a:solidFill>
                  <a:srgbClr val="FFFFFF"/>
                </a:solidFill>
              </a14:hiddenFill>
            </a:ext>
          </a:extLst>
        </p:spPr>
      </p:pic>
      <p:pic>
        <p:nvPicPr>
          <p:cNvPr id="5" name="Picture 4" descr="A close-up of a logo&#10;&#10;Description automatically generated with low confidence">
            <a:extLst>
              <a:ext uri="{FF2B5EF4-FFF2-40B4-BE49-F238E27FC236}">
                <a16:creationId xmlns:a16="http://schemas.microsoft.com/office/drawing/2014/main" id="{407BDD66-9EEA-DC67-C1B8-1376AF61FA7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748993">
            <a:off x="8597674" y="3222597"/>
            <a:ext cx="2120574" cy="2982726"/>
          </a:xfrm>
          <a:prstGeom prst="rect">
            <a:avLst/>
          </a:prstGeom>
        </p:spPr>
      </p:pic>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9"/>
          <a:stretch>
            <a:fillRect/>
          </a:stretch>
        </p:blipFill>
        <p:spPr>
          <a:xfrm>
            <a:off x="10383047" y="5061414"/>
            <a:ext cx="1588820" cy="1404609"/>
          </a:xfrm>
          <a:prstGeom prst="rect">
            <a:avLst/>
          </a:prstGeom>
        </p:spPr>
      </p:pic>
    </p:spTree>
    <p:extLst>
      <p:ext uri="{BB962C8B-B14F-4D97-AF65-F5344CB8AC3E}">
        <p14:creationId xmlns:p14="http://schemas.microsoft.com/office/powerpoint/2010/main" val="1311633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03200" y="31002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p14="http://schemas.microsoft.com/office/powerpoint/2010/main">
        <mc:Choice Requires="p14">
          <p:contentPart p14:bwMode="auto" r:id="rId2">
            <p14:nvContentPartPr>
              <p14:cNvPr id="12" name="Ink 11">
                <a:extLst>
                  <a:ext uri="{FF2B5EF4-FFF2-40B4-BE49-F238E27FC236}">
                    <a16:creationId xmlns:a16="http://schemas.microsoft.com/office/drawing/2014/main" id="{A0045EDF-8B8E-77FE-C0A4-C76E498DDD30}"/>
                  </a:ext>
                </a:extLst>
              </p14:cNvPr>
              <p14:cNvContentPartPr/>
              <p14:nvPr/>
            </p14:nvContentPartPr>
            <p14:xfrm>
              <a:off x="11342129" y="4296037"/>
              <a:ext cx="160560" cy="602280"/>
            </p14:xfrm>
          </p:contentPart>
        </mc:Choice>
        <mc:Fallback xmlns="">
          <p:pic>
            <p:nvPicPr>
              <p:cNvPr id="12" name="Ink 11">
                <a:extLst>
                  <a:ext uri="{FF2B5EF4-FFF2-40B4-BE49-F238E27FC236}">
                    <a16:creationId xmlns:a16="http://schemas.microsoft.com/office/drawing/2014/main" id="{A0045EDF-8B8E-77FE-C0A4-C76E498DDD30}"/>
                  </a:ext>
                </a:extLst>
              </p:cNvPr>
              <p:cNvPicPr/>
              <p:nvPr/>
            </p:nvPicPr>
            <p:blipFill>
              <a:blip r:embed="rId5"/>
              <a:stretch>
                <a:fillRect/>
              </a:stretch>
            </p:blipFill>
            <p:spPr>
              <a:xfrm>
                <a:off x="11333129" y="4287037"/>
                <a:ext cx="178200" cy="619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7891DF79-1ED0-226B-C5C7-0026570017DB}"/>
                  </a:ext>
                </a:extLst>
              </p14:cNvPr>
              <p14:cNvContentPartPr/>
              <p14:nvPr/>
            </p14:nvContentPartPr>
            <p14:xfrm>
              <a:off x="6201689" y="2735077"/>
              <a:ext cx="360" cy="360"/>
            </p14:xfrm>
          </p:contentPart>
        </mc:Choice>
        <mc:Fallback xmlns="">
          <p:pic>
            <p:nvPicPr>
              <p:cNvPr id="13" name="Ink 12">
                <a:extLst>
                  <a:ext uri="{FF2B5EF4-FFF2-40B4-BE49-F238E27FC236}">
                    <a16:creationId xmlns:a16="http://schemas.microsoft.com/office/drawing/2014/main" id="{7891DF79-1ED0-226B-C5C7-0026570017DB}"/>
                  </a:ext>
                </a:extLst>
              </p:cNvPr>
              <p:cNvPicPr/>
              <p:nvPr/>
            </p:nvPicPr>
            <p:blipFill>
              <a:blip r:embed="rId7"/>
              <a:stretch>
                <a:fillRect/>
              </a:stretch>
            </p:blipFill>
            <p:spPr>
              <a:xfrm>
                <a:off x="6166049" y="269907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3BEF8F00-AABF-C7B6-68DB-9865574C3FA3}"/>
                  </a:ext>
                </a:extLst>
              </p14:cNvPr>
              <p14:cNvContentPartPr/>
              <p14:nvPr/>
            </p14:nvContentPartPr>
            <p14:xfrm>
              <a:off x="11118209" y="4374157"/>
              <a:ext cx="423000" cy="659880"/>
            </p14:xfrm>
          </p:contentPart>
        </mc:Choice>
        <mc:Fallback xmlns="">
          <p:pic>
            <p:nvPicPr>
              <p:cNvPr id="14" name="Ink 13">
                <a:extLst>
                  <a:ext uri="{FF2B5EF4-FFF2-40B4-BE49-F238E27FC236}">
                    <a16:creationId xmlns:a16="http://schemas.microsoft.com/office/drawing/2014/main" id="{3BEF8F00-AABF-C7B6-68DB-9865574C3FA3}"/>
                  </a:ext>
                </a:extLst>
              </p:cNvPr>
              <p:cNvPicPr/>
              <p:nvPr/>
            </p:nvPicPr>
            <p:blipFill>
              <a:blip r:embed="rId9"/>
              <a:stretch>
                <a:fillRect/>
              </a:stretch>
            </p:blipFill>
            <p:spPr>
              <a:xfrm>
                <a:off x="11082569" y="4338517"/>
                <a:ext cx="494640" cy="731520"/>
              </a:xfrm>
              <a:prstGeom prst="rect">
                <a:avLst/>
              </a:prstGeom>
            </p:spPr>
          </p:pic>
        </mc:Fallback>
      </mc:AlternateContent>
      <p:grpSp>
        <p:nvGrpSpPr>
          <p:cNvPr id="17" name="Group 16">
            <a:extLst>
              <a:ext uri="{FF2B5EF4-FFF2-40B4-BE49-F238E27FC236}">
                <a16:creationId xmlns:a16="http://schemas.microsoft.com/office/drawing/2014/main" id="{8B6BE375-512E-0E8D-4132-697AE7ED8E16}"/>
              </a:ext>
            </a:extLst>
          </p:cNvPr>
          <p:cNvGrpSpPr/>
          <p:nvPr/>
        </p:nvGrpSpPr>
        <p:grpSpPr>
          <a:xfrm>
            <a:off x="10384403" y="5263607"/>
            <a:ext cx="159120" cy="119520"/>
            <a:chOff x="10384403" y="5263607"/>
            <a:chExt cx="159120" cy="119520"/>
          </a:xfrm>
        </p:grpSpPr>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02EB4F46-7686-4B7C-31E6-A9E5F6BAC32B}"/>
                    </a:ext>
                  </a:extLst>
                </p14:cNvPr>
                <p14:cNvContentPartPr/>
                <p14:nvPr/>
              </p14:nvContentPartPr>
              <p14:xfrm>
                <a:off x="10543163" y="5382767"/>
                <a:ext cx="360" cy="360"/>
              </p14:xfrm>
            </p:contentPart>
          </mc:Choice>
          <mc:Fallback xmlns="">
            <p:pic>
              <p:nvPicPr>
                <p:cNvPr id="15" name="Ink 14">
                  <a:extLst>
                    <a:ext uri="{FF2B5EF4-FFF2-40B4-BE49-F238E27FC236}">
                      <a16:creationId xmlns:a16="http://schemas.microsoft.com/office/drawing/2014/main" id="{02EB4F46-7686-4B7C-31E6-A9E5F6BAC32B}"/>
                    </a:ext>
                  </a:extLst>
                </p:cNvPr>
                <p:cNvPicPr/>
                <p:nvPr/>
              </p:nvPicPr>
              <p:blipFill>
                <a:blip r:embed="rId7"/>
                <a:stretch>
                  <a:fillRect/>
                </a:stretch>
              </p:blipFill>
              <p:spPr>
                <a:xfrm>
                  <a:off x="10507163" y="534712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 name="Ink 15">
                  <a:extLst>
                    <a:ext uri="{FF2B5EF4-FFF2-40B4-BE49-F238E27FC236}">
                      <a16:creationId xmlns:a16="http://schemas.microsoft.com/office/drawing/2014/main" id="{7F0A5B20-12EC-F48A-BC15-83B33351D7BC}"/>
                    </a:ext>
                  </a:extLst>
                </p14:cNvPr>
                <p14:cNvContentPartPr/>
                <p14:nvPr/>
              </p14:nvContentPartPr>
              <p14:xfrm>
                <a:off x="10384403" y="5263607"/>
                <a:ext cx="360" cy="360"/>
              </p14:xfrm>
            </p:contentPart>
          </mc:Choice>
          <mc:Fallback xmlns="">
            <p:pic>
              <p:nvPicPr>
                <p:cNvPr id="16" name="Ink 15">
                  <a:extLst>
                    <a:ext uri="{FF2B5EF4-FFF2-40B4-BE49-F238E27FC236}">
                      <a16:creationId xmlns:a16="http://schemas.microsoft.com/office/drawing/2014/main" id="{7F0A5B20-12EC-F48A-BC15-83B33351D7BC}"/>
                    </a:ext>
                  </a:extLst>
                </p:cNvPr>
                <p:cNvPicPr/>
                <p:nvPr/>
              </p:nvPicPr>
              <p:blipFill>
                <a:blip r:embed="rId7"/>
                <a:stretch>
                  <a:fillRect/>
                </a:stretch>
              </p:blipFill>
              <p:spPr>
                <a:xfrm>
                  <a:off x="10348763" y="5227967"/>
                  <a:ext cx="72000" cy="72000"/>
                </a:xfrm>
                <a:prstGeom prst="rect">
                  <a:avLst/>
                </a:prstGeom>
              </p:spPr>
            </p:pic>
          </mc:Fallback>
        </mc:AlternateContent>
      </p:grpSp>
      <p:pic>
        <p:nvPicPr>
          <p:cNvPr id="4" name="Picture 3" descr="A group of people posing for a photo&#10;&#10;Description automatically generated">
            <a:extLst>
              <a:ext uri="{FF2B5EF4-FFF2-40B4-BE49-F238E27FC236}">
                <a16:creationId xmlns:a16="http://schemas.microsoft.com/office/drawing/2014/main" id="{8DCA353F-7D6F-70F6-2CE1-03F88F0F583C}"/>
              </a:ext>
            </a:extLst>
          </p:cNvPr>
          <p:cNvPicPr>
            <a:picLocks noChangeAspect="1"/>
          </p:cNvPicPr>
          <p:nvPr/>
        </p:nvPicPr>
        <p:blipFill rotWithShape="1">
          <a:blip r:embed="rId12">
            <a:extLst>
              <a:ext uri="{28A0092B-C50C-407E-A947-70E740481C1C}">
                <a14:useLocalDpi xmlns:a14="http://schemas.microsoft.com/office/drawing/2010/main" val="0"/>
              </a:ext>
            </a:extLst>
          </a:blip>
          <a:srcRect l="2618" t="13591" b="2714"/>
          <a:stretch/>
        </p:blipFill>
        <p:spPr>
          <a:xfrm rot="21324080">
            <a:off x="6928514" y="583072"/>
            <a:ext cx="4629979" cy="4728194"/>
          </a:xfrm>
          <a:prstGeom prst="rect">
            <a:avLst/>
          </a:prstGeom>
        </p:spPr>
      </p:pic>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13"/>
          <a:stretch>
            <a:fillRect/>
          </a:stretch>
        </p:blipFill>
        <p:spPr>
          <a:xfrm>
            <a:off x="10256047" y="5061414"/>
            <a:ext cx="1588820" cy="1404609"/>
          </a:xfrm>
          <a:prstGeom prst="rect">
            <a:avLst/>
          </a:prstGeom>
          <a:solidFill>
            <a:schemeClr val="bg1"/>
          </a:solidFill>
        </p:spPr>
      </p:pic>
      <p:sp>
        <p:nvSpPr>
          <p:cNvPr id="19" name="TextBox 18">
            <a:extLst>
              <a:ext uri="{FF2B5EF4-FFF2-40B4-BE49-F238E27FC236}">
                <a16:creationId xmlns:a16="http://schemas.microsoft.com/office/drawing/2014/main" id="{7A2A59E5-D594-C32B-2395-8364DB202A13}"/>
              </a:ext>
            </a:extLst>
          </p:cNvPr>
          <p:cNvSpPr txBox="1"/>
          <p:nvPr/>
        </p:nvSpPr>
        <p:spPr>
          <a:xfrm>
            <a:off x="560116" y="756138"/>
            <a:ext cx="11284751" cy="707886"/>
          </a:xfrm>
          <a:prstGeom prst="rect">
            <a:avLst/>
          </a:prstGeom>
          <a:noFill/>
        </p:spPr>
        <p:txBody>
          <a:bodyPr wrap="square">
            <a:spAutoFit/>
          </a:bodyPr>
          <a:lstStyle/>
          <a:p>
            <a:pPr lvl="0"/>
            <a:r>
              <a:rPr lang="en-GB" sz="3200" b="1" dirty="0">
                <a:solidFill>
                  <a:srgbClr val="115FAD"/>
                </a:solidFill>
                <a:latin typeface="Calibri" panose="020F0502020204030204" pitchFamily="34" charset="0"/>
                <a:ea typeface="Calibri" panose="020F0502020204030204" pitchFamily="34" charset="0"/>
                <a:cs typeface="Calibri" panose="020F0502020204030204" pitchFamily="34" charset="0"/>
              </a:rPr>
              <a:t>Meetings have discussed:</a:t>
            </a:r>
            <a:endParaRPr lang="en-GB" sz="3200" b="1" dirty="0">
              <a:solidFill>
                <a:srgbClr val="115FAD"/>
              </a:solidFill>
              <a:cs typeface="Arial" panose="020B0604020202020204" pitchFamily="34" charset="0"/>
            </a:endParaRPr>
          </a:p>
          <a:p>
            <a:pPr lvl="0"/>
            <a:endParaRPr lang="en-GB" sz="800" dirty="0"/>
          </a:p>
        </p:txBody>
      </p:sp>
      <p:sp>
        <p:nvSpPr>
          <p:cNvPr id="5" name="TextBox 4">
            <a:extLst>
              <a:ext uri="{FF2B5EF4-FFF2-40B4-BE49-F238E27FC236}">
                <a16:creationId xmlns:a16="http://schemas.microsoft.com/office/drawing/2014/main" id="{AF70481C-2325-B26C-5F3B-7262F1AF5B48}"/>
              </a:ext>
            </a:extLst>
          </p:cNvPr>
          <p:cNvSpPr txBox="1"/>
          <p:nvPr/>
        </p:nvSpPr>
        <p:spPr>
          <a:xfrm>
            <a:off x="884216" y="1604504"/>
            <a:ext cx="6257178" cy="4708981"/>
          </a:xfrm>
          <a:prstGeom prst="rect">
            <a:avLst/>
          </a:prstGeom>
          <a:noFill/>
        </p:spPr>
        <p:txBody>
          <a:bodyPr wrap="square">
            <a:spAutoFit/>
          </a:bodyPr>
          <a:lstStyle/>
          <a:p>
            <a:pPr marL="457200" lvl="0" indent="-457200">
              <a:buFont typeface="Arial" panose="020B0604020202020204" pitchFamily="34" charset="0"/>
              <a:buChar char="•"/>
            </a:pPr>
            <a:r>
              <a:rPr lang="en-GB" sz="2800" dirty="0">
                <a:solidFill>
                  <a:srgbClr val="115FAD"/>
                </a:solidFill>
                <a:cs typeface="Arial" panose="020B0604020202020204" pitchFamily="34" charset="0"/>
              </a:rPr>
              <a:t>Financial Issues for Carers</a:t>
            </a:r>
          </a:p>
          <a:p>
            <a:pPr lvl="0"/>
            <a:endParaRPr lang="en-GB" sz="800" dirty="0">
              <a:solidFill>
                <a:srgbClr val="115FAD"/>
              </a:solidFill>
              <a:cs typeface="Arial" panose="020B0604020202020204" pitchFamily="34" charset="0"/>
            </a:endParaRPr>
          </a:p>
          <a:p>
            <a:pPr marL="457200" lvl="0" indent="-457200">
              <a:buFont typeface="Arial" panose="020B0604020202020204" pitchFamily="34" charset="0"/>
              <a:buChar char="•"/>
            </a:pPr>
            <a:r>
              <a:rPr lang="en-GB" sz="2800" dirty="0">
                <a:solidFill>
                  <a:srgbClr val="115FAD"/>
                </a:solidFill>
                <a:cs typeface="Arial" panose="020B0604020202020204" pitchFamily="34" charset="0"/>
              </a:rPr>
              <a:t>Inconsistency with Disabled Facilities Grants</a:t>
            </a:r>
          </a:p>
          <a:p>
            <a:pPr marL="457200" lvl="0" indent="-457200">
              <a:buFont typeface="Arial" panose="020B0604020202020204" pitchFamily="34" charset="0"/>
              <a:buChar char="•"/>
            </a:pPr>
            <a:endParaRPr lang="en-GB" sz="800" dirty="0">
              <a:solidFill>
                <a:srgbClr val="115FAD"/>
              </a:solidFill>
              <a:cs typeface="Arial" panose="020B0604020202020204" pitchFamily="34" charset="0"/>
            </a:endParaRPr>
          </a:p>
          <a:p>
            <a:pPr marL="457200" lvl="0" indent="-457200">
              <a:buFont typeface="Arial" panose="020B0604020202020204" pitchFamily="34" charset="0"/>
              <a:buChar char="•"/>
            </a:pPr>
            <a:r>
              <a:rPr lang="en-GB" sz="2800" dirty="0">
                <a:solidFill>
                  <a:srgbClr val="115FAD"/>
                </a:solidFill>
                <a:cs typeface="Arial" panose="020B0604020202020204" pitchFamily="34" charset="0"/>
              </a:rPr>
              <a:t>Provider Market</a:t>
            </a:r>
          </a:p>
          <a:p>
            <a:pPr marL="457200" lvl="0" indent="-457200">
              <a:buFont typeface="Arial" panose="020B0604020202020204" pitchFamily="34" charset="0"/>
              <a:buChar char="•"/>
            </a:pPr>
            <a:endParaRPr lang="en-GB" sz="800" dirty="0">
              <a:solidFill>
                <a:srgbClr val="115FAD"/>
              </a:solidFill>
              <a:cs typeface="Arial" panose="020B0604020202020204" pitchFamily="34" charset="0"/>
            </a:endParaRPr>
          </a:p>
          <a:p>
            <a:pPr marL="457200" lvl="0" indent="-457200">
              <a:buFont typeface="Arial" panose="020B0604020202020204" pitchFamily="34" charset="0"/>
              <a:buChar char="•"/>
            </a:pPr>
            <a:r>
              <a:rPr lang="en-GB" sz="2800" dirty="0">
                <a:solidFill>
                  <a:srgbClr val="115FAD"/>
                </a:solidFill>
                <a:cs typeface="Arial" panose="020B0604020202020204" pitchFamily="34" charset="0"/>
              </a:rPr>
              <a:t>Supported living review</a:t>
            </a:r>
          </a:p>
          <a:p>
            <a:pPr marL="457200" lvl="0" indent="-457200">
              <a:buFont typeface="Arial" panose="020B0604020202020204" pitchFamily="34" charset="0"/>
              <a:buChar char="•"/>
            </a:pPr>
            <a:endParaRPr lang="en-GB" sz="800" dirty="0">
              <a:solidFill>
                <a:srgbClr val="115FAD"/>
              </a:solidFill>
              <a:cs typeface="Arial" panose="020B0604020202020204" pitchFamily="34" charset="0"/>
            </a:endParaRPr>
          </a:p>
          <a:p>
            <a:pPr marL="457200" lvl="0" indent="-457200">
              <a:buFont typeface="Arial" panose="020B0604020202020204" pitchFamily="34" charset="0"/>
              <a:buChar char="•"/>
            </a:pPr>
            <a:r>
              <a:rPr lang="en-GB" sz="2800" dirty="0">
                <a:solidFill>
                  <a:srgbClr val="115FAD"/>
                </a:solidFill>
                <a:cs typeface="Arial" panose="020B0604020202020204" pitchFamily="34" charset="0"/>
              </a:rPr>
              <a:t>ADASS Roadmap</a:t>
            </a:r>
          </a:p>
          <a:p>
            <a:pPr marL="457200" lvl="0" indent="-457200">
              <a:buFont typeface="Arial" panose="020B0604020202020204" pitchFamily="34" charset="0"/>
              <a:buChar char="•"/>
            </a:pPr>
            <a:endParaRPr lang="en-GB" sz="800" dirty="0">
              <a:solidFill>
                <a:srgbClr val="115FAD"/>
              </a:solidFill>
              <a:cs typeface="Arial" panose="020B0604020202020204" pitchFamily="34" charset="0"/>
            </a:endParaRPr>
          </a:p>
          <a:p>
            <a:pPr marL="457200" lvl="0" indent="-457200">
              <a:buFont typeface="Arial" panose="020B0604020202020204" pitchFamily="34" charset="0"/>
              <a:buChar char="•"/>
            </a:pPr>
            <a:r>
              <a:rPr lang="en-GB" sz="2800" dirty="0">
                <a:solidFill>
                  <a:srgbClr val="115FAD"/>
                </a:solidFill>
                <a:cs typeface="Arial" panose="020B0604020202020204" pitchFamily="34" charset="0"/>
              </a:rPr>
              <a:t>Carers assessments / respite</a:t>
            </a:r>
          </a:p>
          <a:p>
            <a:pPr lvl="0"/>
            <a:endParaRPr lang="en-GB" sz="800" dirty="0">
              <a:solidFill>
                <a:srgbClr val="115FAD"/>
              </a:solidFill>
              <a:cs typeface="Arial" panose="020B0604020202020204" pitchFamily="34" charset="0"/>
            </a:endParaRPr>
          </a:p>
          <a:p>
            <a:pPr marL="457200" lvl="0" indent="-457200">
              <a:buFont typeface="Arial" panose="020B0604020202020204" pitchFamily="34" charset="0"/>
              <a:buChar char="•"/>
            </a:pPr>
            <a:r>
              <a:rPr lang="en-GB" sz="2800" dirty="0">
                <a:solidFill>
                  <a:srgbClr val="115FAD"/>
                </a:solidFill>
                <a:cs typeface="Arial" panose="020B0604020202020204" pitchFamily="34" charset="0"/>
              </a:rPr>
              <a:t>Carer representation at meetings</a:t>
            </a:r>
          </a:p>
          <a:p>
            <a:pPr lvl="0"/>
            <a:r>
              <a:rPr lang="en-GB" sz="2800" dirty="0">
                <a:solidFill>
                  <a:srgbClr val="115FAD"/>
                </a:solidFill>
                <a:cs typeface="Arial" panose="020B0604020202020204" pitchFamily="34" charset="0"/>
              </a:rPr>
              <a:t>	</a:t>
            </a:r>
            <a:endParaRPr lang="en-GB" dirty="0"/>
          </a:p>
        </p:txBody>
      </p:sp>
    </p:spTree>
    <p:extLst>
      <p:ext uri="{BB962C8B-B14F-4D97-AF65-F5344CB8AC3E}">
        <p14:creationId xmlns:p14="http://schemas.microsoft.com/office/powerpoint/2010/main" val="3335690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03200"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https://www.sunoutreach.org/wp-content/uploads/2020/09/Hampshire-Careers-partnership.jpg</a:t>
            </a:r>
          </a:p>
        </p:txBody>
      </p:sp>
      <p:pic>
        <p:nvPicPr>
          <p:cNvPr id="3" name="Picture 2" descr="A group of hands holding speech bubbles&#10;&#10;Description automatically generated with medium confidence">
            <a:extLst>
              <a:ext uri="{FF2B5EF4-FFF2-40B4-BE49-F238E27FC236}">
                <a16:creationId xmlns:a16="http://schemas.microsoft.com/office/drawing/2014/main" id="{8E8CD57A-4AC7-00E8-2D6A-80BF07E9E6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068" y="417712"/>
            <a:ext cx="11525864" cy="6022575"/>
          </a:xfrm>
          <a:prstGeom prst="rect">
            <a:avLst/>
          </a:prstGeom>
        </p:spPr>
      </p:pic>
    </p:spTree>
    <p:extLst>
      <p:ext uri="{BB962C8B-B14F-4D97-AF65-F5344CB8AC3E}">
        <p14:creationId xmlns:p14="http://schemas.microsoft.com/office/powerpoint/2010/main" val="2828201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516194"/>
            <a:ext cx="11785599" cy="5979790"/>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800" dirty="0">
              <a:solidFill>
                <a:srgbClr val="115FAD"/>
              </a:solidFill>
            </a:endParaRPr>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2" name="TextBox 1">
            <a:extLst>
              <a:ext uri="{FF2B5EF4-FFF2-40B4-BE49-F238E27FC236}">
                <a16:creationId xmlns:a16="http://schemas.microsoft.com/office/drawing/2014/main" id="{94816E09-CD7E-D2E2-9377-7F4E3925BCD7}"/>
              </a:ext>
            </a:extLst>
          </p:cNvPr>
          <p:cNvSpPr txBox="1"/>
          <p:nvPr/>
        </p:nvSpPr>
        <p:spPr>
          <a:xfrm>
            <a:off x="4684525" y="744750"/>
            <a:ext cx="7067210" cy="5786199"/>
          </a:xfrm>
          <a:prstGeom prst="rect">
            <a:avLst/>
          </a:prstGeom>
          <a:noFill/>
        </p:spPr>
        <p:txBody>
          <a:bodyPr wrap="square" rtlCol="0">
            <a:spAutoFit/>
          </a:bodyPr>
          <a:lstStyle/>
          <a:p>
            <a:r>
              <a:rPr lang="en-GB" sz="2800" b="1" i="0" dirty="0">
                <a:solidFill>
                  <a:srgbClr val="115FAD"/>
                </a:solidFill>
                <a:effectLst/>
                <a:latin typeface="Source Sans Pro" panose="020B0503030403020204" pitchFamily="34" charset="0"/>
              </a:rPr>
              <a:t>Recognising and supporting carers in the community</a:t>
            </a:r>
          </a:p>
          <a:p>
            <a:pPr marL="457200" indent="-457200">
              <a:buFont typeface="Arial" panose="020B0604020202020204" pitchFamily="34" charset="0"/>
              <a:buChar char="•"/>
            </a:pPr>
            <a:endParaRPr lang="en-GB" sz="1200" i="0" dirty="0">
              <a:solidFill>
                <a:srgbClr val="115FAD"/>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GB" sz="2800" i="0" dirty="0">
                <a:solidFill>
                  <a:srgbClr val="115FAD"/>
                </a:solidFill>
                <a:effectLst/>
                <a:latin typeface="Calibri" panose="020F0502020204030204" pitchFamily="34" charset="0"/>
                <a:ea typeface="Calibri" panose="020F0502020204030204" pitchFamily="34" charset="0"/>
                <a:cs typeface="Calibri" panose="020F0502020204030204" pitchFamily="34" charset="0"/>
              </a:rPr>
              <a:t>Raise awareness of unpaid carers within our communities.</a:t>
            </a:r>
          </a:p>
          <a:p>
            <a:pPr marL="457200" indent="-457200">
              <a:buFont typeface="Arial" panose="020B0604020202020204" pitchFamily="34" charset="0"/>
              <a:buChar char="•"/>
            </a:pPr>
            <a:r>
              <a:rPr lang="en-GB" sz="2800" b="0" i="0" dirty="0">
                <a:solidFill>
                  <a:srgbClr val="115FAD"/>
                </a:solidFill>
                <a:effectLst/>
              </a:rPr>
              <a:t>A whole system approach to identifying and supporting unpaid </a:t>
            </a:r>
            <a:r>
              <a:rPr lang="en-GB" sz="2800" i="0" dirty="0">
                <a:solidFill>
                  <a:srgbClr val="115FAD"/>
                </a:solidFill>
                <a:effectLst/>
              </a:rPr>
              <a:t>carers</a:t>
            </a:r>
            <a:r>
              <a:rPr lang="en-GB" sz="2800" dirty="0">
                <a:solidFill>
                  <a:srgbClr val="115FAD"/>
                </a:solidFill>
                <a:ea typeface="Calibri" panose="020F0502020204030204" pitchFamily="34" charset="0"/>
                <a:cs typeface="Calibri" panose="020F0502020204030204" pitchFamily="34" charset="0"/>
              </a:rPr>
              <a:t>, i</a:t>
            </a:r>
            <a:r>
              <a:rPr lang="en-GB" sz="2800" i="0" dirty="0">
                <a:solidFill>
                  <a:srgbClr val="115FAD"/>
                </a:solidFill>
                <a:effectLst/>
              </a:rPr>
              <a:t>ncluding help to</a:t>
            </a:r>
            <a:r>
              <a:rPr lang="en-GB" sz="2800" b="0" i="0" dirty="0">
                <a:solidFill>
                  <a:srgbClr val="115FAD"/>
                </a:solidFill>
                <a:effectLst/>
              </a:rPr>
              <a:t>:</a:t>
            </a:r>
          </a:p>
          <a:p>
            <a:pPr marL="457200" indent="-457200">
              <a:buFont typeface="Arial" panose="020B0604020202020204" pitchFamily="34" charset="0"/>
              <a:buChar char="•"/>
            </a:pPr>
            <a:endParaRPr lang="en-GB" sz="800" b="0" i="0" dirty="0">
              <a:solidFill>
                <a:srgbClr val="115FAD"/>
              </a:solidFill>
              <a:effectLst/>
            </a:endParaRPr>
          </a:p>
          <a:p>
            <a:pPr marL="900113" indent="-457200">
              <a:buFontTx/>
              <a:buChar char="-"/>
            </a:pPr>
            <a:r>
              <a:rPr lang="en-GB" sz="2800" b="0" i="0" dirty="0">
                <a:solidFill>
                  <a:srgbClr val="115FAD"/>
                </a:solidFill>
                <a:effectLst/>
              </a:rPr>
              <a:t>stay in or return to work</a:t>
            </a:r>
          </a:p>
          <a:p>
            <a:pPr marL="900113" indent="-457200">
              <a:buFontTx/>
              <a:buChar char="-"/>
            </a:pPr>
            <a:endParaRPr lang="en-GB" sz="800" b="0" i="0" dirty="0">
              <a:solidFill>
                <a:srgbClr val="115FAD"/>
              </a:solidFill>
              <a:effectLst/>
            </a:endParaRPr>
          </a:p>
          <a:p>
            <a:pPr marL="900113" indent="-457200">
              <a:buFontTx/>
              <a:buChar char="-"/>
            </a:pPr>
            <a:r>
              <a:rPr lang="en-GB" sz="2800" b="0" i="0" dirty="0">
                <a:solidFill>
                  <a:srgbClr val="115FAD"/>
                </a:solidFill>
                <a:effectLst/>
              </a:rPr>
              <a:t>prevent poverty</a:t>
            </a:r>
          </a:p>
          <a:p>
            <a:pPr marL="900113" indent="-457200">
              <a:buFontTx/>
              <a:buChar char="-"/>
            </a:pPr>
            <a:endParaRPr lang="en-GB" sz="800" b="0" i="0" dirty="0">
              <a:solidFill>
                <a:srgbClr val="115FAD"/>
              </a:solidFill>
              <a:effectLst/>
            </a:endParaRPr>
          </a:p>
          <a:p>
            <a:pPr marL="900113" indent="-457200">
              <a:buFontTx/>
              <a:buChar char="-"/>
            </a:pPr>
            <a:r>
              <a:rPr lang="en-GB" sz="2800" b="0" i="0" dirty="0">
                <a:solidFill>
                  <a:srgbClr val="115FAD"/>
                </a:solidFill>
                <a:effectLst/>
              </a:rPr>
              <a:t>combat loneliness</a:t>
            </a:r>
          </a:p>
          <a:p>
            <a:pPr marL="900113" indent="-457200">
              <a:buFontTx/>
              <a:buChar char="-"/>
            </a:pPr>
            <a:endParaRPr lang="en-GB" sz="800" b="0" i="0" dirty="0">
              <a:solidFill>
                <a:srgbClr val="115FAD"/>
              </a:solidFill>
              <a:effectLst/>
            </a:endParaRPr>
          </a:p>
          <a:p>
            <a:pPr marL="900113" indent="-457200">
              <a:buFontTx/>
              <a:buChar char="-"/>
            </a:pPr>
            <a:r>
              <a:rPr lang="en-GB" sz="2800" b="0" i="0" dirty="0">
                <a:solidFill>
                  <a:srgbClr val="115FAD"/>
                </a:solidFill>
                <a:effectLst/>
              </a:rPr>
              <a:t>improve health &amp; wellbeing</a:t>
            </a:r>
          </a:p>
          <a:p>
            <a:pPr marL="900113" indent="-457200">
              <a:buFontTx/>
              <a:buChar char="-"/>
            </a:pPr>
            <a:endParaRPr lang="en-GB" sz="800" b="0" i="0" dirty="0">
              <a:solidFill>
                <a:srgbClr val="115FAD"/>
              </a:solidFill>
              <a:effectLst/>
            </a:endParaRPr>
          </a:p>
          <a:p>
            <a:pPr marL="900113" indent="-457200">
              <a:buFontTx/>
              <a:buChar char="-"/>
            </a:pPr>
            <a:r>
              <a:rPr lang="en-GB" sz="2800" b="0" i="0" dirty="0">
                <a:solidFill>
                  <a:srgbClr val="115FAD"/>
                </a:solidFill>
                <a:effectLst/>
              </a:rPr>
              <a:t>improve equality of opportunity</a:t>
            </a:r>
            <a:endParaRPr lang="en-GB" sz="2800" b="1" dirty="0">
              <a:solidFill>
                <a:srgbClr val="115FAD"/>
              </a:solidFill>
              <a:ea typeface="Calibri" panose="020F0502020204030204" pitchFamily="34" charset="0"/>
              <a:cs typeface="Calibri" panose="020F0502020204030204" pitchFamily="34" charset="0"/>
            </a:endParaRPr>
          </a:p>
        </p:txBody>
      </p:sp>
      <p:pic>
        <p:nvPicPr>
          <p:cNvPr id="8" name="Picture 7" descr="A group of people standing together&#10;&#10;Description automatically generated with medium confidence">
            <a:extLst>
              <a:ext uri="{FF2B5EF4-FFF2-40B4-BE49-F238E27FC236}">
                <a16:creationId xmlns:a16="http://schemas.microsoft.com/office/drawing/2014/main" id="{0FC1AAA7-C09D-C4EE-7294-2BA261AB9C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832" y="744750"/>
            <a:ext cx="3908696" cy="5521653"/>
          </a:xfrm>
          <a:prstGeom prst="rect">
            <a:avLst/>
          </a:prstGeom>
          <a:ln>
            <a:solidFill>
              <a:srgbClr val="115FAD"/>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43555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391977"/>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4" name="TextBox 3">
            <a:extLst>
              <a:ext uri="{FF2B5EF4-FFF2-40B4-BE49-F238E27FC236}">
                <a16:creationId xmlns:a16="http://schemas.microsoft.com/office/drawing/2014/main" id="{B26F5BD5-2DD3-73F5-8EE7-92393B49361A}"/>
              </a:ext>
            </a:extLst>
          </p:cNvPr>
          <p:cNvSpPr txBox="1"/>
          <p:nvPr/>
        </p:nvSpPr>
        <p:spPr>
          <a:xfrm>
            <a:off x="6112933" y="525935"/>
            <a:ext cx="5233359" cy="923330"/>
          </a:xfrm>
          <a:prstGeom prst="rect">
            <a:avLst/>
          </a:prstGeom>
          <a:noFill/>
        </p:spPr>
        <p:txBody>
          <a:bodyPr wrap="square" rtlCol="0">
            <a:spAutoFit/>
          </a:bodyPr>
          <a:lstStyle/>
          <a:p>
            <a:r>
              <a:rPr lang="en-GB" sz="3600" b="1" dirty="0">
                <a:solidFill>
                  <a:srgbClr val="115FAD"/>
                </a:solidFill>
              </a:rPr>
              <a:t>Carers Week 2023</a:t>
            </a:r>
          </a:p>
          <a:p>
            <a:pPr algn="ctr"/>
            <a:endParaRPr lang="en-GB" dirty="0">
              <a:solidFill>
                <a:schemeClr val="tx1"/>
              </a:solidFill>
            </a:endParaRPr>
          </a:p>
        </p:txBody>
      </p:sp>
      <p:sp>
        <p:nvSpPr>
          <p:cNvPr id="2" name="TextBox 1">
            <a:extLst>
              <a:ext uri="{FF2B5EF4-FFF2-40B4-BE49-F238E27FC236}">
                <a16:creationId xmlns:a16="http://schemas.microsoft.com/office/drawing/2014/main" id="{C95ADECA-48E3-829C-5611-DF5755291DED}"/>
              </a:ext>
            </a:extLst>
          </p:cNvPr>
          <p:cNvSpPr txBox="1"/>
          <p:nvPr/>
        </p:nvSpPr>
        <p:spPr>
          <a:xfrm>
            <a:off x="6146982" y="1315307"/>
            <a:ext cx="5233358" cy="5016758"/>
          </a:xfrm>
          <a:prstGeom prst="rect">
            <a:avLst/>
          </a:prstGeom>
          <a:noFill/>
        </p:spPr>
        <p:txBody>
          <a:bodyPr wrap="square" rtlCol="0">
            <a:spAutoFit/>
          </a:bodyPr>
          <a:lstStyle/>
          <a:p>
            <a:r>
              <a:rPr lang="en-GB" sz="3000" b="1" dirty="0">
                <a:solidFill>
                  <a:srgbClr val="115FAD"/>
                </a:solidFill>
              </a:rPr>
              <a:t>Caroline Dinenage MP</a:t>
            </a:r>
          </a:p>
          <a:p>
            <a:pPr algn="ctr"/>
            <a:endParaRPr lang="en-GB" sz="1200" dirty="0">
              <a:solidFill>
                <a:schemeClr val="tx1"/>
              </a:solidFill>
            </a:endParaRPr>
          </a:p>
          <a:p>
            <a:r>
              <a:rPr lang="en-GB" sz="3000" dirty="0">
                <a:solidFill>
                  <a:srgbClr val="115FAD"/>
                </a:solidFill>
              </a:rPr>
              <a:t>“This Carers Week I’d encourage everyone to recognise the thousands of unpaid carers, without who our health and care system  simply wouldn’t service and get behind the Carers Week campaign and secure them the support       they need.”</a:t>
            </a:r>
          </a:p>
          <a:p>
            <a:pPr marL="171450" indent="-171450">
              <a:buFont typeface="Arial" panose="020B0604020202020204" pitchFamily="34" charset="0"/>
              <a:buChar char="•"/>
            </a:pPr>
            <a:endParaRPr lang="en-GB" sz="800" dirty="0">
              <a:solidFill>
                <a:srgbClr val="115FAD"/>
              </a:solidFill>
            </a:endParaRPr>
          </a:p>
        </p:txBody>
      </p:sp>
      <p:pic>
        <p:nvPicPr>
          <p:cNvPr id="1028" name="Picture 4" descr="Former Care Minister Backs Unpaid Carer's Bill | Caroline Dinenage">
            <a:extLst>
              <a:ext uri="{FF2B5EF4-FFF2-40B4-BE49-F238E27FC236}">
                <a16:creationId xmlns:a16="http://schemas.microsoft.com/office/drawing/2014/main" id="{2521E0BB-BF2B-ED23-8BE8-BCC58625062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921" t="4254" r="16129"/>
          <a:stretch/>
        </p:blipFill>
        <p:spPr bwMode="auto">
          <a:xfrm>
            <a:off x="427703" y="598157"/>
            <a:ext cx="5486399" cy="5897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6079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141267" y="456730"/>
            <a:ext cx="11951472" cy="6142868"/>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800" dirty="0">
              <a:solidFill>
                <a:srgbClr val="115FAD"/>
              </a:solidFill>
            </a:endParaRPr>
          </a:p>
        </p:txBody>
      </p:sp>
      <p:sp>
        <p:nvSpPr>
          <p:cNvPr id="9" name="Arrow: Right 8">
            <a:extLst>
              <a:ext uri="{FF2B5EF4-FFF2-40B4-BE49-F238E27FC236}">
                <a16:creationId xmlns:a16="http://schemas.microsoft.com/office/drawing/2014/main" id="{CB92288B-28BC-972A-E026-747EA4C6705E}"/>
              </a:ext>
            </a:extLst>
          </p:cNvPr>
          <p:cNvSpPr/>
          <p:nvPr/>
        </p:nvSpPr>
        <p:spPr>
          <a:xfrm rot="2502857">
            <a:off x="2274566" y="2023032"/>
            <a:ext cx="4448933" cy="1380861"/>
          </a:xfrm>
          <a:prstGeom prst="rightArrow">
            <a:avLst>
              <a:gd name="adj1" fmla="val 50000"/>
              <a:gd name="adj2" fmla="val 21063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100" name="Picture 4" descr="Emergency surveillance bill clears Commons | World news | The Guardian">
            <a:extLst>
              <a:ext uri="{FF2B5EF4-FFF2-40B4-BE49-F238E27FC236}">
                <a16:creationId xmlns:a16="http://schemas.microsoft.com/office/drawing/2014/main" id="{50F543A5-C2A4-6EEF-11BD-3F756BCAE6EA}"/>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PencilSketch trans="52000"/>
                    </a14:imgEffect>
                  </a14:imgLayer>
                </a14:imgProps>
              </a:ext>
              <a:ext uri="{28A0092B-C50C-407E-A947-70E740481C1C}">
                <a14:useLocalDpi xmlns:a14="http://schemas.microsoft.com/office/drawing/2010/main" val="0"/>
              </a:ext>
            </a:extLst>
          </a:blip>
          <a:srcRect b="15659"/>
          <a:stretch/>
        </p:blipFill>
        <p:spPr bwMode="auto">
          <a:xfrm>
            <a:off x="262138" y="577993"/>
            <a:ext cx="11709729" cy="592564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4816E09-CD7E-D2E2-9377-7F4E3925BCD7}"/>
              </a:ext>
            </a:extLst>
          </p:cNvPr>
          <p:cNvSpPr txBox="1"/>
          <p:nvPr/>
        </p:nvSpPr>
        <p:spPr>
          <a:xfrm>
            <a:off x="474296" y="778394"/>
            <a:ext cx="6987588" cy="5588586"/>
          </a:xfrm>
          <a:prstGeom prst="rect">
            <a:avLst/>
          </a:prstGeom>
          <a:solidFill>
            <a:schemeClr val="bg1">
              <a:alpha val="56000"/>
            </a:schemeClr>
          </a:solidFill>
        </p:spPr>
        <p:txBody>
          <a:bodyPr wrap="square" rtlCol="0">
            <a:spAutoFit/>
          </a:bodyPr>
          <a:lstStyle/>
          <a:p>
            <a:r>
              <a:rPr lang="en-GB" sz="3600" b="1" dirty="0">
                <a:solidFill>
                  <a:srgbClr val="002060"/>
                </a:solidFill>
              </a:rPr>
              <a:t>Recent government debate</a:t>
            </a:r>
          </a:p>
          <a:p>
            <a:endParaRPr lang="en-GB" sz="1200" b="1" dirty="0">
              <a:solidFill>
                <a:srgbClr val="002060"/>
              </a:solidFill>
            </a:endParaRPr>
          </a:p>
          <a:p>
            <a:r>
              <a:rPr lang="en-GB" sz="2400" b="1" dirty="0">
                <a:solidFill>
                  <a:srgbClr val="002060"/>
                </a:solidFill>
              </a:rPr>
              <a:t>30</a:t>
            </a:r>
            <a:r>
              <a:rPr lang="en-GB" sz="2400" b="1" baseline="30000" dirty="0">
                <a:solidFill>
                  <a:srgbClr val="002060"/>
                </a:solidFill>
              </a:rPr>
              <a:t>th</a:t>
            </a:r>
            <a:r>
              <a:rPr lang="en-GB" sz="2400" b="1" dirty="0">
                <a:solidFill>
                  <a:srgbClr val="002060"/>
                </a:solidFill>
              </a:rPr>
              <a:t> March 2023 - House of Lords Debate </a:t>
            </a:r>
          </a:p>
          <a:p>
            <a:pPr marL="342900" indent="-342900">
              <a:buFont typeface="Arial" panose="020B0604020202020204" pitchFamily="34" charset="0"/>
              <a:buChar char="•"/>
            </a:pPr>
            <a:r>
              <a:rPr lang="en-GB" sz="2400" dirty="0">
                <a:solidFill>
                  <a:srgbClr val="002060"/>
                </a:solidFill>
              </a:rPr>
              <a:t>Gloriously Ordinary Life report</a:t>
            </a:r>
          </a:p>
          <a:p>
            <a:pPr marL="342900" indent="-342900">
              <a:buFont typeface="Arial" panose="020B0604020202020204" pitchFamily="34" charset="0"/>
              <a:buChar char="•"/>
            </a:pPr>
            <a:r>
              <a:rPr lang="en-GB" sz="2400" dirty="0">
                <a:solidFill>
                  <a:srgbClr val="002060"/>
                </a:solidFill>
              </a:rPr>
              <a:t>Archbishops Reimagining Care report</a:t>
            </a:r>
          </a:p>
          <a:p>
            <a:pPr marL="342900" indent="-342900">
              <a:buFont typeface="Arial" panose="020B0604020202020204" pitchFamily="34" charset="0"/>
              <a:buChar char="•"/>
            </a:pPr>
            <a:r>
              <a:rPr lang="en-GB" sz="2400" dirty="0">
                <a:solidFill>
                  <a:srgbClr val="002060"/>
                </a:solidFill>
              </a:rPr>
              <a:t>Government’s Social Care plan</a:t>
            </a:r>
          </a:p>
          <a:p>
            <a:pPr marL="342900" indent="-342900">
              <a:buFont typeface="Arial" panose="020B0604020202020204" pitchFamily="34" charset="0"/>
              <a:buChar char="•"/>
            </a:pPr>
            <a:endParaRPr lang="en-GB" sz="2400" dirty="0">
              <a:solidFill>
                <a:srgbClr val="002060"/>
              </a:solidFill>
            </a:endParaRPr>
          </a:p>
          <a:p>
            <a:r>
              <a:rPr lang="en-GB" sz="24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4</a:t>
            </a:r>
            <a:r>
              <a:rPr lang="en-GB" sz="2400" b="1" baseline="30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th</a:t>
            </a:r>
            <a:r>
              <a:rPr lang="en-GB" sz="24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April 2023 - Next steps to put people at the heart of care</a:t>
            </a:r>
          </a:p>
          <a:p>
            <a:r>
              <a:rPr lang="en-GB" sz="2400" dirty="0">
                <a:solidFill>
                  <a:srgbClr val="002060"/>
                </a:solidFill>
                <a:latin typeface="Calibri" panose="020F0502020204030204" pitchFamily="34" charset="0"/>
                <a:ea typeface="Calibri" panose="020F0502020204030204" pitchFamily="34" charset="0"/>
                <a:cs typeface="Times New Roman" panose="02020603050405020304" pitchFamily="18" charset="0"/>
              </a:rPr>
              <a:t>Update to 2021 White paper</a:t>
            </a:r>
            <a:endParaRPr lang="en-GB" sz="1000"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br>
              <a:rPr lang="en-GB"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en-GB" sz="24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22nd May 2023 - House of Commons </a:t>
            </a:r>
          </a:p>
          <a:p>
            <a:r>
              <a:rPr lang="en-GB" sz="2400" dirty="0">
                <a:solidFill>
                  <a:srgbClr val="002060"/>
                </a:solidFill>
                <a:latin typeface="Calibri" panose="020F0502020204030204" pitchFamily="34" charset="0"/>
                <a:ea typeface="Calibri" panose="020F0502020204030204" pitchFamily="34" charset="0"/>
                <a:cs typeface="Times New Roman" panose="02020603050405020304" pitchFamily="18" charset="0"/>
              </a:rPr>
              <a:t>P</a:t>
            </a:r>
            <a:r>
              <a:rPr lang="en-GB"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etitions committee considered two e-petitions: </a:t>
            </a:r>
          </a:p>
          <a:p>
            <a:pPr marL="342900" indent="-342900">
              <a:buFont typeface="Arial" panose="020B0604020202020204" pitchFamily="34" charset="0"/>
              <a:buChar char="•"/>
            </a:pPr>
            <a:r>
              <a:rPr lang="en-GB"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Cost of living for disabled people.  </a:t>
            </a:r>
          </a:p>
          <a:p>
            <a:pPr marL="342900" indent="-342900">
              <a:lnSpc>
                <a:spcPct val="107000"/>
              </a:lnSpc>
              <a:spcAft>
                <a:spcPts val="800"/>
              </a:spcAft>
              <a:buFont typeface="Arial" panose="020B0604020202020204" pitchFamily="34" charset="0"/>
              <a:buChar char="•"/>
            </a:pPr>
            <a:r>
              <a:rPr lang="en-GB" sz="24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Financial support for disabled people  </a:t>
            </a:r>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4"/>
          <a:stretch>
            <a:fillRect/>
          </a:stretch>
        </p:blipFill>
        <p:spPr>
          <a:xfrm>
            <a:off x="10383047" y="5061414"/>
            <a:ext cx="1588820" cy="1404609"/>
          </a:xfrm>
          <a:prstGeom prst="rect">
            <a:avLst/>
          </a:prstGeom>
        </p:spPr>
      </p:pic>
    </p:spTree>
    <p:extLst>
      <p:ext uri="{BB962C8B-B14F-4D97-AF65-F5344CB8AC3E}">
        <p14:creationId xmlns:p14="http://schemas.microsoft.com/office/powerpoint/2010/main" val="2882819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03200"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Budget statement had been made the day we met and Stuart was able to give a summary of the possible potential  impact on AHC services, given that there was </a:t>
            </a:r>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pic>
        <p:nvPicPr>
          <p:cNvPr id="2" name="Picture 1">
            <a:extLst>
              <a:ext uri="{FF2B5EF4-FFF2-40B4-BE49-F238E27FC236}">
                <a16:creationId xmlns:a16="http://schemas.microsoft.com/office/drawing/2014/main" id="{EE09C98E-3DA0-8F47-9D16-F822E6F48746}"/>
              </a:ext>
            </a:extLst>
          </p:cNvPr>
          <p:cNvPicPr>
            <a:picLocks noChangeAspect="1"/>
          </p:cNvPicPr>
          <p:nvPr/>
        </p:nvPicPr>
        <p:blipFill rotWithShape="1">
          <a:blip r:embed="rId3"/>
          <a:srcRect l="10593" t="18626" r="8300" b="18825"/>
          <a:stretch/>
        </p:blipFill>
        <p:spPr>
          <a:xfrm>
            <a:off x="2151063" y="386718"/>
            <a:ext cx="7889873" cy="6084564"/>
          </a:xfrm>
          <a:prstGeom prst="rect">
            <a:avLst/>
          </a:prstGeom>
        </p:spPr>
      </p:pic>
    </p:spTree>
    <p:extLst>
      <p:ext uri="{BB962C8B-B14F-4D97-AF65-F5344CB8AC3E}">
        <p14:creationId xmlns:p14="http://schemas.microsoft.com/office/powerpoint/2010/main" val="15191701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1454</TotalTime>
  <Words>297</Words>
  <Application>Microsoft Office PowerPoint</Application>
  <PresentationFormat>Widescreen</PresentationFormat>
  <Paragraphs>58</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HLDP 30 March 2022</dc:title>
  <dc:creator>Outterside, Stuart</dc:creator>
  <cp:lastModifiedBy>Dave Humphries</cp:lastModifiedBy>
  <cp:revision>15</cp:revision>
  <dcterms:created xsi:type="dcterms:W3CDTF">2022-03-23T07:55:21Z</dcterms:created>
  <dcterms:modified xsi:type="dcterms:W3CDTF">2023-06-27T14:10:08Z</dcterms:modified>
</cp:coreProperties>
</file>