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4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4"/>
  </p:sldMasterIdLst>
  <p:notesMasterIdLst>
    <p:notesMasterId r:id="rId15"/>
  </p:notesMasterIdLst>
  <p:sldIdLst>
    <p:sldId id="1805" r:id="rId5"/>
    <p:sldId id="1804" r:id="rId6"/>
    <p:sldId id="1807" r:id="rId7"/>
    <p:sldId id="1827" r:id="rId8"/>
    <p:sldId id="1802" r:id="rId9"/>
    <p:sldId id="1832" r:id="rId10"/>
    <p:sldId id="1820" r:id="rId11"/>
    <p:sldId id="1829" r:id="rId12"/>
    <p:sldId id="1819" r:id="rId13"/>
    <p:sldId id="1831" r:id="rId14"/>
  </p:sldIdLst>
  <p:sldSz cx="12192000" cy="6858000"/>
  <p:notesSz cx="6980238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90" autoAdjust="0"/>
  </p:normalViewPr>
  <p:slideViewPr>
    <p:cSldViewPr snapToGrid="0">
      <p:cViewPr varScale="1">
        <p:scale>
          <a:sx n="78" d="100"/>
          <a:sy n="78" d="100"/>
        </p:scale>
        <p:origin x="8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36:13.893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101 1673 24575,'42'-733'0,"-18"149"0,-24 582 0,1 1 0,-1 0 0,0 0 0,0 0 0,0 0 0,0-1 0,-1 1 0,1 0 0,0 0 0,0 0 0,-1 0 0,1 0 0,-1 0 0,1 0 0,-1 0 0,1 0 0,-2-2 0,2 3 0,-1 0 0,1 0 0,0 1 0,-1-1 0,1 0 0,-1 0 0,1 0 0,-1 0 0,1 0 0,-1 0 0,1 1 0,0-1 0,-1 0 0,1 0 0,-1 1 0,1-1 0,0 0 0,-1 1 0,1-1 0,0 0 0,-1 1 0,1-1 0,0 0 0,0 1 0,-1-1 0,1 1 0,0-1 0,-4 6 0,1 0 0,0 0 0,0 0 0,-2 8 0,-3 21 0,-4 35 0,-2 13 0,-7 8 0,4 0 0,3 2 0,-1 165 0,14-244 0,1 8 0,2-21 0,2-12 0,4-17 0,-1 0 0,3-44 0,-2 16 0,16-150 0,3-12 0,-25 323 0,-1-11 0,-4 93 0,-9-126 0,4-26 0,5-20 0,0 0 0,-11 25 0,12-35 0,0 0 0,-1 0 0,1 0 0,-1-1 0,0 1 0,0-1 0,-1 0 0,1 0 0,-1 0 0,0 0 0,-5 4 0,9-8 0,-1 0 0,1 0 0,0 1 0,0-1 0,-1 0 0,1 0 0,0 0 0,-1 1 0,1-1 0,0 0 0,-1 0 0,1 0 0,-1 0 0,1 0 0,0 0 0,-1 0 0,1 0 0,0 1 0,-1-1 0,1-1 0,-1 1 0,1 0 0,0 0 0,-1 0 0,1 0 0,0 0 0,-1 0 0,1 0 0,-1 0 0,1-1 0,-1 1 0,-2-13 0,7-21 0,-3 31 0,54-213 0,-33 136 0,13-39 0,21-82 0,-56 199 0,1-2 0,0 0 0,0 0 0,-1 0 0,1-1 0,-1 1 0,-1-8 0,-17 54 0,-78 231 0,66-184 0,-13 46 0,30-95 0,13-40 0,0 0 0,0 0 0,0 0 0,0 0 0,0 0 0,0 0 0,0 0 0,0 0 0,0 0 0,0 0 0,0 0 0,0 0 0,0 0 0,0 0 0,0-1 0,0 1 0,0 0 0,0 0 0,0 0 0,0 0 0,0 0 0,-1 0 0,1 0 0,0 0 0,0 0 0,0 0 0,0 0 0,0 0 0,0 1 0,3-14 0,6-16 0,18-27 0,19-47 0,-41 92 0,33-93 0,39-169 0,-73 235 0,-2 0 0,-2-46 0,0 58 0,0 116 0,13 90 0,-6-98 0,-4 87 0,-4-133 0,2-21 0,2-12 0,7-21 0,-6 7 0,18-38 0,-3-1 0,-2-1 0,-3-1 0,10-59 0,-14 35 0,-3 1 0,-3-105 0,-7 95 0,-9 119 0,-1 4 0,-14 66 0,17-43 0,-32 172 0,14-110 0,17-85 0,10-36 0,0 0 0,0 1 0,0-1 0,-1 0 0,1 0 0,0 0 0,-1 0 0,1 0 0,-1 0 0,0-1 0,0 1 0,0 0 0,-2 1 0,4-3 0,0 0 0,0 0 0,0 0 0,0 0 0,0 0 0,0 0 0,0 0 0,-1 0 0,1 0 0,0 0 0,0 0 0,0 0 0,0 0 0,0 1 0,0-1 0,0 0 0,0 0 0,-1 0 0,1 0 0,0 0 0,0 0 0,0 0 0,0 0 0,0-1 0,0 1 0,0 0 0,0 0 0,0 0 0,-1 0 0,1 0 0,0 0 0,0 0 0,0 0 0,0 0 0,0 0 0,0 0 0,0 0 0,0 0 0,0 0 0,0 0 0,0 0 0,0-1 0,-1 1 0,1 0 0,0 0 0,0 0 0,0 0 0,0 0 0,0 0 0,0 0 0,0 0 0,0-1 0,0 1 0,2-8 0,5-11 0,-6 18 0,45-123 0,-31 79 0,24-51 0,-9 33 0,-3-1 0,-3-1 0,22-94 0,-40 140 0,-5 15 0,0 0 0,1 0 0,-2 1 0,1-2 0,0 1 0,-1-5 0,0 9 0,1 0 0,-1 0 0,0 0 0,0-1 0,0 1 0,0 0 0,0 0 0,0 0 0,0-1 0,0 1 0,0 0 0,-1 0 0,1 0 0,0-1 0,0 1 0,0 0 0,0 0 0,0 0 0,0-1 0,0 1 0,0 0 0,0 0 0,-1 0 0,1 0 0,0-1 0,0 1 0,0 0 0,0 0 0,-1 0 0,1 0 0,0 0 0,0 0 0,0 0 0,0 0 0,-1-1 0,1 1 0,-7 5 0,-5 10 0,-95 250 0,36-30 0,16-48 0,47-160 0,-9 46 0,19-90 0,1 0 0,1 0 0,0 1 0,7-18 0,4-11 0,2-17 0,55-230 0,-68 275 0,1 1 0,11-26 0,-10 28 0,-1 1 0,0-1 0,-1 0 0,3-16 0,-7 25 0,-1 8 0,-5 19 0,-4 33 0,6-28 0,0 0 0,-2-1 0,-1 1 0,-1-2 0,-21 48 0,10-44 0,14-23 0,1 1 0,0 0 0,0 1 0,0-1 0,1 0 0,-3 9 0,4-7 18,-33 105-1401,28-95-5443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2:45.72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3:10.93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3:11.61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3:12.29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36:18.18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36:30.93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148 1146 24575,'274'-11'0,"-30"-1"0,-58 15 0,-145 0 0,0 2 0,60 15 0,-44-8 0,-111-18 0,-131-22 0,141 20 0,15 4 0,-34-10 0,54 11 0,1 1 0,-1-2 0,1 1 0,0-1 0,0-1 0,1 1 0,-1-1 0,-8-8 0,13 11 0,1 0 0,0-1 0,0 1 0,0 0 0,0-1 0,0 0 0,0 1 0,1-1 0,-1 0 0,1 0 0,0 0 0,0 0 0,0 0 0,0 0 0,0 0 0,1 0 0,0 0 0,-1-1 0,1 1 0,0 0 0,0 0 0,1 0 0,-1 0 0,1-1 0,0 1 0,-1 0 0,1 0 0,0 0 0,1 0 0,-1 0 0,3-3 0,1-2 0,0 1 0,0 0 0,0 0 0,1 1 0,0-1 0,1 1 0,-1 0 0,1 1 0,1 0 0,7-5 0,41-17 0,-39 19 0,0 0 0,-1 0 0,21-16 0,-36 23 0,0 1 0,0-1 0,0 0 0,0 0 0,0 0 0,1 1 0,-1-1 0,0 0 0,0 1 0,1-1 0,-1 1 0,0 0 0,1-1 0,-1 1 0,0 0 0,2 0 0,-2 0 0,-1 0 0,1 0 0,-1 0 0,0 1 0,1-1 0,-1 0 0,0 0 0,1 1 0,-1-1 0,0 0 0,1 1 0,-1-1 0,0 1 0,0-1 0,1 0 0,-1 1 0,0-1 0,0 1 0,0-1 0,1 0 0,-1 1 0,0-1 0,0 1 0,0-1 0,0 1 0,0-1 0,0 1 0,0-1 0,0 0 0,0 2 0,-1 1 0,1 0 0,-1 0 0,1 0 0,-1 0 0,0 0 0,0 1 0,-1-2 0,1 1 0,-1 0 0,1 0 0,-1 0 0,-3 3 0,-34 38 0,28-30 0,-1 0 0,-1 0 0,0-2 0,0 1 0,-2-2 0,-21 15 0,18-16 0,12-5 0,0-2 0,-1 1 0,1-1 0,-1 0 0,-11 4 0,30-17 0,0 1 0,-1-2 0,0 0 0,14-17 0,4-14 0,-1-1 0,-2-2 0,-2-1 0,33-89 0,-52 118 0,-1 0 0,-1 0 0,-1 0 0,1-22 0,-6-71 0,0 32 0,3 70 0,0-13 0,1 17 0,3 11 0,22 74 0,35 110 0,-47-136 0,12 88 0,-15-70 0,-5-37 0,2 49 0,-8-67 0,0-24 0,-1-30 0,-1 0 0,-3 0 0,0 1 0,-3 0 0,-11-36 0,-6-24 0,24 86 0,-3-10 0,-1-1 0,0 1 0,-1 0 0,-16-33 0,22 52 0,0-1 0,0 1 0,0-1 0,-1 1 0,1-1 0,0 1 0,-1-1 0,1 1 0,0-1 0,-1 1 0,1 0 0,0-1 0,-1 1 0,1 0 0,-1-1 0,1 1 0,-1 0 0,1-1 0,-1 1 0,1 0 0,-1 0 0,1 0 0,-1-1 0,1 1 0,-1 0 0,0 0 0,1 0 0,-1 0 0,1 0 0,-1 0 0,1 0 0,-1 0 0,0 1 0,-1 0 0,1-1 0,0 1 0,0 0 0,0 0 0,-1 1 0,1-1 0,0 0 0,0 0 0,1 0 0,-1 1 0,0-1 0,0 2 0,-3 5 0,0 1 0,1 0 0,-3 9 0,-2 22 0,1 0 0,-1 54 0,7 81 0,1-164 0,3 0 0,3-17 0,5-20 0,-10 24 0,9-27 0,0-1 0,-2 0 0,-2-1 0,0 0 0,1-36 0,-6-161 0,-3 112 0,0 77 0,-8-47 0,4 47 0,0-44 0,8 51 0,-1 23 0,-1 0 0,1 0 0,-1 0 0,-1 0 0,0 1 0,0-1 0,-3-11 0,4 20 0,0 0 0,0 0 0,0-1 0,0 1 0,0 0 0,0 0 0,0 0 0,0 0 0,0-1 0,0 1 0,0 0 0,0 0 0,0 0 0,-1 0 0,1 0 0,0 0 0,0-1 0,0 1 0,0 0 0,0 0 0,0 0 0,0 0 0,0 0 0,-1 0 0,1 0 0,0-1 0,0 1 0,0 0 0,0 0 0,0 0 0,0 0 0,-1 0 0,1 0 0,0 0 0,0 0 0,0 0 0,0 0 0,-1 0 0,1 0 0,0 0 0,0 0 0,0 0 0,0 0 0,0 0 0,-1 0 0,1 0 0,0 0 0,0 0 0,0 0 0,0 0 0,0 0 0,-1 1 0,1-1 0,-5 11 0,0 15 0,-20 327 0,-5 55 0,29-390 0,-19 146 0,15-133 0,-2-1 0,-1 0 0,-16 37 0,18-55 0,-1 0 0,0-1 0,-1 0 0,-11 13 0,-16 23 0,20-24 0,-1-2 0,-1 0 0,-1-1 0,-1 0 0,-29 21 0,38-34 0,-1 0 0,1-1 0,-2 0 0,1-1 0,-1-1 0,1 0 0,-1 0 0,0-1 0,-1 0 0,1-1 0,0-1 0,-25 0 0,36 0 0,-1-1 0,1 0 0,-1-1 0,1 1 0,0 0 0,-1 0 0,1-1 0,0 1 0,-1 0 0,1-1 0,0 1 0,0-1 0,-1 0 0,1 1 0,0-1 0,0 0 0,0 0 0,0 0 0,-1-1 0,1 1 0,1 0 0,-1 0 0,1 0 0,0 0 0,-1 0 0,1 0 0,0 0 0,0-1 0,0 1 0,0 0 0,0 0 0,0 0 0,0 0 0,0 0 0,1 0 0,-1 0 0,0 0 0,0 0 0,1-1 0,3-7 0,1 1 0,0 0 0,0 0 0,10-11 0,-6 8 0,26-44 0,-22 35 0,0 0 0,29-33 0,-34 46 0,6-9 0,-16 14 0,-11 7 0,1 1 0,1 1 0,-1 0 0,2 1 0,-1 1 0,1-1 0,-11 14 0,-32 25 0,26-26 0,-25 19 0,47-37 0,1 0 0,-1-1 0,0 0 0,1 1 0,-1-1 0,0-1 0,-1 1 0,1-1 0,-6 1 0,10-2 0,1 0 0,0 0 0,0 0 0,0 0 0,0 0 0,0 0 0,-1 0 0,1 1 0,0-1 0,0 0 0,0 0 0,0 0 0,-1 0 0,1 0 0,0 0 0,0 0 0,0 0 0,0 0 0,0-1 0,-1 1 0,1 0 0,0 0 0,0 0 0,0 0 0,0 0 0,0 0 0,-1 0 0,1 0 0,0 0 0,0 0 0,0 0 0,0-1 0,0 1 0,0 0 0,0 0 0,0 0 0,-1 0 0,1 0 0,0 0 0,0-1 0,0 1 0,0 0 0,0 0 0,0 0 0,0-1 0,6-6 0,15-9 0,-18 14 0,5-5 0,0-1 0,0 1 0,-1-1 0,0-1 0,6-8 0,-7 8 0,0 1 0,0 0 0,1 0 0,0 1 0,16-13 0,59-41 0,-74 58 0,1-1 0,-1 1 0,1 0 0,0 1 0,17-3 0,6-2 0,78-18 0,-76 19 0,1 3 0,-1 1 0,58 3 0,-26 1 0,-60-2 0,1 0 0,-1 0 0,0 1 0,0 0 0,0 0 0,0 1 0,0 0 0,12 5 0,-16-6 0,1 1 0,0-1 0,-1 1 0,1 0 0,-1 0 0,0 1 0,1-1 0,-1 0 0,0 1 0,-1-1 0,1 1 0,0-1 0,-1 1 0,1 0 0,-1 0 0,0 0 0,0 0 0,0 0 0,1 6 0,-1-5 0,-1 0 0,1 0 0,-1 0 0,0 0 0,0 0 0,0 0 0,0 0 0,-1-1 0,0 1 0,1 0 0,-1 0 0,-1 0 0,1 0 0,-2 3 0,0-3 0,1-1 0,-1 1 0,0-1 0,0 0 0,-1 0 0,1 0 0,0 0 0,-1-1 0,0 1 0,1-1 0,-1 0 0,-6 2 0,-10 5 0,-69 35 0,75-37 0,-1 0 0,-20 5 0,21-7 0,-1 1 0,-19 10 0,-95 55 0,100-54 0,22-12 0,0-1 0,-1 1 0,0-1 0,0-1 0,0 0 0,0 0 0,-13 3 0,-2-4 0,1 0 0,-43-3 0,46-1 0,1 2 0,-1 0 0,1 1 0,-1 1 0,-19 4 0,-8 5 0,79-9 0,-18-6 0,0 0 0,15-8 0,10-2 0,19-2 0,-1 3 0,2 3 0,0 2 0,0 3 0,65 3 0,-60 1 0,-31-1 0,0 2 0,34 5 0,-57-3 0,0 2 0,0-1 0,-1 1 0,13 6 0,14 6 0,-19-7 0,-18-8 0,1-1 0,-1 0 0,0 1 0,0-1 0,1 0 0,-1 1 0,0-1 0,1 0 0,-1 1 0,0-1 0,0 1 0,0-1 0,0 1 0,1-1 0,-1 1 0,0-1 0,0 1 0,0-1 0,0 0 0,0 1 0,0-1 0,0 1 0,0 0 0,-1 0 0,0 1 0,0-1 0,-1 1 0,1-1 0,0 1 0,0-1 0,-1 0 0,1 0 0,0 0 0,-1 0 0,1 0 0,-1 0 0,0 0 0,1 0 0,-1-1 0,0 1 0,-2 0 0,-15 6 0,0-2 0,0 0 0,0-2 0,-31 3 0,-77-4 0,-15 0 0,86 10 0,17-3 0,27-7 0,-37 6 0,-1-1 0,-55 0 0,87-8 0,11 0 0,0 1 0,0 0 0,-1 0 0,1 0 0,0 1 0,0 0 0,0 1 0,0-1 0,0 1 0,0 1 0,-11 5 0,7-1 0,-1 0 0,1-1 0,-1-1 0,0 0 0,0-1 0,-1 0 0,1 0 0,-1-2 0,0 1 0,0-2 0,0 0 0,-22 0 0,30-4 0,11-2 0,11-1 0,9-2 0,0 1 0,1 2 0,47-4 0,83 7 0,-140 2 0,667 0 0,-678 0 0,-3 0 0,-1-1 0,1 1 0,0 0 0,0 1 0,0-1 0,-1 0 0,1 1 0,0-1 0,0 1 0,-1 0 0,1 0 0,-1 0 0,6 3 0,-8-4 0,0 0 0,0 1 0,0-1 0,0 1 0,0-1 0,0 0 0,0 1 0,0-1 0,0 1 0,0-1 0,0 1 0,0-1 0,0 0 0,0 1 0,0-1 0,0 1 0,0-1 0,0 0 0,-1 1 0,1-1 0,0 1 0,0-1 0,0 0 0,-1 1 0,1-1 0,0 0 0,0 1 0,-1-1 0,1 0 0,0 0 0,-1 1 0,1-1 0,0 0 0,-1 0 0,1 0 0,-1 1 0,0-1 0,-18 12 0,15-10 0,-18 13 0,17-11 0,0 0 0,-1 0 0,0 0 0,0-1 0,0 0 0,-10 3 0,-33 6 0,-73 9 0,66-12 0,31-4 0,-46 3 0,-261-8 0,153-1 0,147 2 0,-45 9 0,-4 1 0,300-13 0,-112 3 0,-81 1 0,-1 1 0,1 0 0,37 12 0,-35-8 0,0-1 0,40 3 0,271-7 0,-169-4 0,-96 2-1365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36:48.94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36:49.98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2:45.72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3:10.93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3:11.61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22T23:43:12.29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477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3853" y="0"/>
            <a:ext cx="302477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F7EDE-2E20-4505-8D5B-36B0FA5C15B0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6125" y="1143000"/>
            <a:ext cx="548798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024" y="4400550"/>
            <a:ext cx="558419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02477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3853" y="8685213"/>
            <a:ext cx="302477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E5DCC-B28A-452A-939F-1FABCA5168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37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E5DCC-B28A-452A-939F-1FABCA51685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30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E5DCC-B28A-452A-939F-1FABCA51685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456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E5DCC-B28A-452A-939F-1FABCA51685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428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E5DCC-B28A-452A-939F-1FABCA51685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640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E5DCC-B28A-452A-939F-1FABCA51685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67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B54D4-1381-1769-E695-BB9F3F9727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A511C5-E6CD-A761-8531-70D91132C4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77F64-A485-B86C-88BC-F58D87A79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86E83-B180-18E9-6E2E-84A55B9DD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A891A-358D-73E1-7529-7E0252BCC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87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05F34-5727-4D66-9840-7A9C77EA1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E2F206-C35B-5AD7-4DC0-DD45A025D7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DCDF9-1B5A-3C81-7D62-EAFC8DEB7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A50A7-8E64-3126-6A0D-4C6EFBB2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24F17-9E98-1182-28A3-1895BE13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78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8C1CE2-DDD1-B406-CC97-49E925D4B7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8B06B1-4106-25E6-0660-9EFC40C863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0060-5370-3855-78CC-0DE5DA50F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00012E-F4F3-E43C-2542-2F4AA3404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C11D1-5940-43DE-C263-421691880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9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94BE1-BBEB-A4DF-5DAB-6535BB6F7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071CC-6668-28CB-5E96-376C67372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759F5-1448-44B6-E2CB-4B4E4B354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295D8-746C-D308-C4BD-71070991B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4CCEB-AF75-583D-EF68-505CDA809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937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4AF2D-2373-AA85-B10A-2DB1AAB55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9E4E4C-EADC-B4FE-CBB9-A703F0CD7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E06E3A-8627-6D85-43B9-C1160A7F2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D68E0-BB35-50D1-C063-186759E85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7A912-D9E4-FB7C-9677-BDA6A54B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52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623AA-7AA6-4921-03EF-0F84D6A3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5A00F-CE8C-9605-E809-0438C0DF9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3059FB-660F-0CDE-0D40-88FA469F47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057C0-BAEA-1B16-8FD4-10B96FC3F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5691E-C0F7-E5C3-0133-1C245E224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DDDD7-58BF-6CF4-3822-C1C7E12E2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112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52C4A-FA91-D2BB-CA6A-10C783271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3B6E9-72A2-B84E-F4B9-6E0A00D90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E3A8F0-9D41-C0DE-F246-6257E46E7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62C78E-0824-1870-64AD-5C3125B884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E5AA92-FE94-DAC0-92C7-44E1FC864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69B869-4E57-3E85-5B03-A735A7918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3C93D4-74D5-D5DE-74C2-2DC3B21AC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574E1-5A65-0439-6DF0-E771ABF56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20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1D082-3875-5AE5-D9FA-7588EC984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10F46F-71BD-A8AE-FA4F-AA6009CFB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B683E9-E7F3-CCC9-EE3D-5E9D3132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99E58C-C3B7-1BB7-374A-C5895B7C5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37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DE2D77-EC04-CA9B-7C17-1753D741B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1799DA-C1BD-97C4-2BA6-9688AEA68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B9E37A-F175-4EBA-334C-99F5DF170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165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F29E9-BB7E-2DD4-8DD8-4504D98A4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DF9FF-0F6D-0F1F-6B75-3913F2D85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CDED3-9BC5-AEE5-E8B1-2506E321B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FB6E9-D8AB-A3D6-D67E-B6ED22A5D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B59692-8537-94EE-853C-3DAEB891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F4F7A-032C-B2EE-C43E-FEACD323B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99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E2D8C-0033-EF47-80D4-549B2C9C6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5C9084-6B47-16FA-C062-D53FE52B67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27CD1F-D6CA-C085-0871-1366FB188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E7BE4-AF9A-832A-3DE1-22B21A42C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1638C5-016C-5455-0342-281F26F4F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5B63F8-84B6-83AB-5997-D57CB0E3D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91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522C73-3DC0-85D5-BA32-CF7E4B3E5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09E72-791D-270B-DF88-D4F2BD94E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6060-7D97-613F-2A78-AC8EB350EF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60BB6-8D79-47CD-B58F-309493EBF426}" type="datetimeFigureOut">
              <a:rPr lang="en-GB" smtClean="0"/>
              <a:t>24/03/2025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0D545-C71E-A6C2-9471-1EC3E6407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4E5F2-7BED-6489-1514-5CDAD1DBE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99DC4-32BA-4075-A293-1BC94B4918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1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6.png"/><Relationship Id="rId3" Type="http://schemas.openxmlformats.org/officeDocument/2006/relationships/customXml" Target="../ink/ink1.xml"/><Relationship Id="rId7" Type="http://schemas.openxmlformats.org/officeDocument/2006/relationships/image" Target="../media/image4.png"/><Relationship Id="rId12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customXml" Target="../ink/ink5.xm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customXml" Target="../ink/ink4.xml"/><Relationship Id="rId9" Type="http://schemas.openxmlformats.org/officeDocument/2006/relationships/image" Target="../media/image5.png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9.xml"/><Relationship Id="rId3" Type="http://schemas.openxmlformats.org/officeDocument/2006/relationships/image" Target="../media/image1.png"/><Relationship Id="rId7" Type="http://schemas.openxmlformats.org/officeDocument/2006/relationships/customXml" Target="../ink/ink8.xml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7.xml"/><Relationship Id="rId11" Type="http://schemas.openxmlformats.org/officeDocument/2006/relationships/image" Target="../media/image20.png"/><Relationship Id="rId5" Type="http://schemas.openxmlformats.org/officeDocument/2006/relationships/image" Target="../media/image4.png"/><Relationship Id="rId10" Type="http://schemas.openxmlformats.org/officeDocument/2006/relationships/image" Target="../media/image19.png"/><Relationship Id="rId4" Type="http://schemas.openxmlformats.org/officeDocument/2006/relationships/customXml" Target="../ink/ink6.xml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.xml"/><Relationship Id="rId3" Type="http://schemas.openxmlformats.org/officeDocument/2006/relationships/image" Target="../media/image1.png"/><Relationship Id="rId7" Type="http://schemas.openxmlformats.org/officeDocument/2006/relationships/customXml" Target="../ink/ink12.xml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1.xml"/><Relationship Id="rId11" Type="http://schemas.openxmlformats.org/officeDocument/2006/relationships/image" Target="../media/image24.png"/><Relationship Id="rId5" Type="http://schemas.openxmlformats.org/officeDocument/2006/relationships/image" Target="../media/image200.png"/><Relationship Id="rId10" Type="http://schemas.openxmlformats.org/officeDocument/2006/relationships/image" Target="../media/image23.png"/><Relationship Id="rId4" Type="http://schemas.openxmlformats.org/officeDocument/2006/relationships/customXml" Target="../ink/ink10.xml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3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4434B27-23A1-ED0D-2DE0-36C257F33A49}"/>
              </a:ext>
            </a:extLst>
          </p:cNvPr>
          <p:cNvSpPr/>
          <p:nvPr/>
        </p:nvSpPr>
        <p:spPr>
          <a:xfrm>
            <a:off x="220133" y="188147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3F40005-6791-D756-C19C-E56BDA5FB1F6}"/>
              </a:ext>
            </a:extLst>
          </p:cNvPr>
          <p:cNvSpPr txBox="1">
            <a:spLocks/>
          </p:cNvSpPr>
          <p:nvPr/>
        </p:nvSpPr>
        <p:spPr>
          <a:xfrm>
            <a:off x="568960" y="529874"/>
            <a:ext cx="11277600" cy="16479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/>
              <a:t>Hampshire Learning Disability Partnership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94E480-070F-BCC1-F619-D711F1FE3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750" y="2377796"/>
            <a:ext cx="2572019" cy="2273814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096F7FF-5C59-6AA9-2731-B5B275EABBFD}"/>
              </a:ext>
            </a:extLst>
          </p:cNvPr>
          <p:cNvSpPr txBox="1">
            <a:spLocks/>
          </p:cNvSpPr>
          <p:nvPr/>
        </p:nvSpPr>
        <p:spPr>
          <a:xfrm>
            <a:off x="3164997" y="4928050"/>
            <a:ext cx="6085524" cy="12380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Updates from the </a:t>
            </a:r>
          </a:p>
          <a:p>
            <a:endParaRPr lang="en-GB" sz="700" b="1" dirty="0"/>
          </a:p>
          <a:p>
            <a:r>
              <a:rPr lang="en-GB" b="1" dirty="0"/>
              <a:t>Self-Advocates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03D558-B96A-0A2D-B2FA-4F7CC827D6A8}"/>
              </a:ext>
            </a:extLst>
          </p:cNvPr>
          <p:cNvSpPr txBox="1"/>
          <p:nvPr/>
        </p:nvSpPr>
        <p:spPr>
          <a:xfrm>
            <a:off x="10935547" y="329913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Richard</a:t>
            </a:r>
          </a:p>
        </p:txBody>
      </p:sp>
    </p:spTree>
    <p:extLst>
      <p:ext uri="{BB962C8B-B14F-4D97-AF65-F5344CB8AC3E}">
        <p14:creationId xmlns:p14="http://schemas.microsoft.com/office/powerpoint/2010/main" val="196473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186267" y="236369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EDE8D-82CE-F874-067E-8FDADA13F291}"/>
              </a:ext>
            </a:extLst>
          </p:cNvPr>
          <p:cNvSpPr txBox="1"/>
          <p:nvPr/>
        </p:nvSpPr>
        <p:spPr>
          <a:xfrm>
            <a:off x="0" y="234237"/>
            <a:ext cx="3106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Safe Staying Safe</a:t>
            </a:r>
            <a:r>
              <a:rPr lang="en-GB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4B0D3F-635A-57F4-D74C-9482BC71FFBF}"/>
              </a:ext>
            </a:extLst>
          </p:cNvPr>
          <p:cNvSpPr txBox="1"/>
          <p:nvPr/>
        </p:nvSpPr>
        <p:spPr>
          <a:xfrm>
            <a:off x="2849396" y="974361"/>
            <a:ext cx="763197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want to talk at the Partnership about Safe Places for everyone to be included – Richard will do this as co-chair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talked about fundraising for Safe Places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contacted the New Forest as they have some Safe Places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want to encourage more Safe Places in Hampshire as there are less police in the community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87889F6C-C4DB-BAAB-AA41-0D2A31CB5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25" y="855406"/>
            <a:ext cx="1681414" cy="1681414"/>
          </a:xfrm>
          <a:prstGeom prst="rect">
            <a:avLst/>
          </a:prstGeom>
        </p:spPr>
      </p:pic>
      <p:pic>
        <p:nvPicPr>
          <p:cNvPr id="11" name="Picture 10" descr="A green cylinder with coins in the back&#10;&#10;Description automatically generated">
            <a:extLst>
              <a:ext uri="{FF2B5EF4-FFF2-40B4-BE49-F238E27FC236}">
                <a16:creationId xmlns:a16="http://schemas.microsoft.com/office/drawing/2014/main" id="{913A73FA-86C1-3702-198B-B64E52FDDA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10" y="2417986"/>
            <a:ext cx="1239243" cy="12392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8D812CF-3A5C-5982-5886-A82A1F5D0C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302" y="3820392"/>
            <a:ext cx="2506389" cy="705140"/>
          </a:xfrm>
          <a:prstGeom prst="rect">
            <a:avLst/>
          </a:prstGeom>
        </p:spPr>
      </p:pic>
      <p:pic>
        <p:nvPicPr>
          <p:cNvPr id="17" name="Picture 16" descr="A person pointing at a person&#10;&#10;Description automatically generated">
            <a:extLst>
              <a:ext uri="{FF2B5EF4-FFF2-40B4-BE49-F238E27FC236}">
                <a16:creationId xmlns:a16="http://schemas.microsoft.com/office/drawing/2014/main" id="{4AF3D8E3-1C03-5ED6-C6B9-6B162903FE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815" y="4688695"/>
            <a:ext cx="1404609" cy="14046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9B8672-8A2C-0EA7-DA21-D243DB055275}"/>
              </a:ext>
            </a:extLst>
          </p:cNvPr>
          <p:cNvSpPr txBox="1"/>
          <p:nvPr/>
        </p:nvSpPr>
        <p:spPr>
          <a:xfrm>
            <a:off x="10215716" y="363794"/>
            <a:ext cx="148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Marcia</a:t>
            </a:r>
          </a:p>
        </p:txBody>
      </p:sp>
    </p:spTree>
    <p:extLst>
      <p:ext uri="{BB962C8B-B14F-4D97-AF65-F5344CB8AC3E}">
        <p14:creationId xmlns:p14="http://schemas.microsoft.com/office/powerpoint/2010/main" val="2560122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03200" y="216154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6047" y="5061414"/>
            <a:ext cx="1588820" cy="1404609"/>
          </a:xfrm>
          <a:prstGeom prst="rect">
            <a:avLst/>
          </a:prstGeom>
          <a:solidFill>
            <a:schemeClr val="bg1"/>
          </a:solidFill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A0045EDF-8B8E-77FE-C0A4-C76E498DDD30}"/>
                  </a:ext>
                </a:extLst>
              </p14:cNvPr>
              <p14:cNvContentPartPr/>
              <p14:nvPr/>
            </p14:nvContentPartPr>
            <p14:xfrm>
              <a:off x="11342129" y="4296037"/>
              <a:ext cx="160560" cy="602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0045EDF-8B8E-77FE-C0A4-C76E498DDD3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333129" y="4287037"/>
                <a:ext cx="178200" cy="61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7891DF79-1ED0-226B-C5C7-0026570017DB}"/>
                  </a:ext>
                </a:extLst>
              </p14:cNvPr>
              <p14:cNvContentPartPr/>
              <p14:nvPr/>
            </p14:nvContentPartPr>
            <p14:xfrm>
              <a:off x="6201689" y="2735077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7891DF79-1ED0-226B-C5C7-0026570017D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66049" y="269907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3BEF8F00-AABF-C7B6-68DB-9865574C3FA3}"/>
                  </a:ext>
                </a:extLst>
              </p14:cNvPr>
              <p14:cNvContentPartPr/>
              <p14:nvPr/>
            </p14:nvContentPartPr>
            <p14:xfrm>
              <a:off x="11118209" y="4374157"/>
              <a:ext cx="423000" cy="6598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3BEF8F00-AABF-C7B6-68DB-9865574C3FA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082569" y="4338517"/>
                <a:ext cx="494640" cy="731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oup 16">
            <a:extLst>
              <a:ext uri="{FF2B5EF4-FFF2-40B4-BE49-F238E27FC236}">
                <a16:creationId xmlns:a16="http://schemas.microsoft.com/office/drawing/2014/main" id="{8B6BE375-512E-0E8D-4132-697AE7ED8E16}"/>
              </a:ext>
            </a:extLst>
          </p:cNvPr>
          <p:cNvGrpSpPr/>
          <p:nvPr/>
        </p:nvGrpSpPr>
        <p:grpSpPr>
          <a:xfrm>
            <a:off x="10384403" y="5263607"/>
            <a:ext cx="159120" cy="119520"/>
            <a:chOff x="10384403" y="5263607"/>
            <a:chExt cx="159120" cy="11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2EB4F46-7686-4B7C-31E6-A9E5F6BAC32B}"/>
                    </a:ext>
                  </a:extLst>
                </p14:cNvPr>
                <p14:cNvContentPartPr/>
                <p14:nvPr/>
              </p14:nvContentPartPr>
              <p14:xfrm>
                <a:off x="10543163" y="5382767"/>
                <a:ext cx="360" cy="3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2EB4F46-7686-4B7C-31E6-A9E5F6BAC32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507163" y="5347127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7F0A5B20-12EC-F48A-BC15-83B33351D7BC}"/>
                    </a:ext>
                  </a:extLst>
                </p14:cNvPr>
                <p14:cNvContentPartPr/>
                <p14:nvPr/>
              </p14:nvContentPartPr>
              <p14:xfrm>
                <a:off x="10384403" y="5263607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7F0A5B20-12EC-F48A-BC15-83B33351D7B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348763" y="5227967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A2A59E5-D594-C32B-2395-8364DB202A13}"/>
              </a:ext>
            </a:extLst>
          </p:cNvPr>
          <p:cNvSpPr txBox="1"/>
          <p:nvPr/>
        </p:nvSpPr>
        <p:spPr>
          <a:xfrm>
            <a:off x="3676872" y="519393"/>
            <a:ext cx="7088951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200" b="1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 are going to give updates on 4 working groups</a:t>
            </a:r>
          </a:p>
          <a:p>
            <a:pPr lvl="0"/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200" b="1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Social Care – the Right Support</a:t>
            </a:r>
          </a:p>
          <a:p>
            <a:pPr lvl="0"/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Communications </a:t>
            </a:r>
          </a:p>
          <a:p>
            <a:pPr lvl="0"/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and Wellbeing</a:t>
            </a:r>
          </a:p>
          <a:p>
            <a:pPr lvl="0"/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Safe, Staying Safe</a:t>
            </a: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GB" dirty="0"/>
          </a:p>
        </p:txBody>
      </p:sp>
      <p:pic>
        <p:nvPicPr>
          <p:cNvPr id="1030" name="Picture 4">
            <a:extLst>
              <a:ext uri="{FF2B5EF4-FFF2-40B4-BE49-F238E27FC236}">
                <a16:creationId xmlns:a16="http://schemas.microsoft.com/office/drawing/2014/main" id="{DEA21B7C-7060-B0A8-3AA2-C8F778B55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35" y="1201317"/>
            <a:ext cx="1175936" cy="117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6">
            <a:extLst>
              <a:ext uri="{FF2B5EF4-FFF2-40B4-BE49-F238E27FC236}">
                <a16:creationId xmlns:a16="http://schemas.microsoft.com/office/drawing/2014/main" id="{FE77DC75-D1FD-BB84-60BF-334261EB7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55" y="3870069"/>
            <a:ext cx="967084" cy="109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8">
            <a:extLst>
              <a:ext uri="{FF2B5EF4-FFF2-40B4-BE49-F238E27FC236}">
                <a16:creationId xmlns:a16="http://schemas.microsoft.com/office/drawing/2014/main" id="{44C99A0E-6C01-5995-F382-F97942CF4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55" y="2377253"/>
            <a:ext cx="1068387" cy="142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0">
            <a:extLst>
              <a:ext uri="{FF2B5EF4-FFF2-40B4-BE49-F238E27FC236}">
                <a16:creationId xmlns:a16="http://schemas.microsoft.com/office/drawing/2014/main" id="{B7AF1DEA-FBB7-AC1A-AB1D-A92CFF9B2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037" y="4974868"/>
            <a:ext cx="1186647" cy="118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AA3436-E616-34A9-92E8-066EA47E48FB}"/>
              </a:ext>
            </a:extLst>
          </p:cNvPr>
          <p:cNvSpPr txBox="1"/>
          <p:nvPr/>
        </p:nvSpPr>
        <p:spPr>
          <a:xfrm>
            <a:off x="10758832" y="334727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Richard</a:t>
            </a:r>
          </a:p>
        </p:txBody>
      </p:sp>
    </p:spTree>
    <p:extLst>
      <p:ext uri="{BB962C8B-B14F-4D97-AF65-F5344CB8AC3E}">
        <p14:creationId xmlns:p14="http://schemas.microsoft.com/office/powerpoint/2010/main" val="3335690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20133" y="290062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EDE8D-82CE-F874-067E-8FDADA13F291}"/>
              </a:ext>
            </a:extLst>
          </p:cNvPr>
          <p:cNvSpPr txBox="1"/>
          <p:nvPr/>
        </p:nvSpPr>
        <p:spPr>
          <a:xfrm>
            <a:off x="1999064" y="587789"/>
            <a:ext cx="9432505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Adult Social Care Working Group</a:t>
            </a: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learned about the two devolution programmes in Hampshire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met with Jason Brandon the new Deputy Director for Adult Services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told him about the work we have done and what we want to do</a:t>
            </a: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looked through the Adult Social Care Feedback form and </a:t>
            </a:r>
          </a:p>
          <a:p>
            <a:pPr lvl="1"/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gave ideas to make it easier </a:t>
            </a: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would prefer to give feedback face to face with support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52EB8-0F45-1AB6-E9A3-5B75AE515A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561" y="976097"/>
            <a:ext cx="1030046" cy="1172434"/>
          </a:xfrm>
          <a:prstGeom prst="rect">
            <a:avLst/>
          </a:prstGeom>
        </p:spPr>
      </p:pic>
      <p:pic>
        <p:nvPicPr>
          <p:cNvPr id="9" name="Picture 8" descr="A hand holding a pen&#10;&#10;Description automatically generated">
            <a:extLst>
              <a:ext uri="{FF2B5EF4-FFF2-40B4-BE49-F238E27FC236}">
                <a16:creationId xmlns:a16="http://schemas.microsoft.com/office/drawing/2014/main" id="{2E371376-5815-0B09-672D-12C1EA383B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03" y="4137981"/>
            <a:ext cx="1142978" cy="11429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1B482E-81DE-0D05-B9BE-AC164F2BE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633" y="2566086"/>
            <a:ext cx="833901" cy="10448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69130D2-A914-46AF-1D15-D9D14249AE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003" y="5562999"/>
            <a:ext cx="1100622" cy="9613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0B41AD-5990-97A2-886B-8087E747B052}"/>
              </a:ext>
            </a:extLst>
          </p:cNvPr>
          <p:cNvSpPr txBox="1"/>
          <p:nvPr/>
        </p:nvSpPr>
        <p:spPr>
          <a:xfrm>
            <a:off x="10658168" y="501445"/>
            <a:ext cx="105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Marcia </a:t>
            </a:r>
          </a:p>
        </p:txBody>
      </p:sp>
    </p:spTree>
    <p:extLst>
      <p:ext uri="{BB962C8B-B14F-4D97-AF65-F5344CB8AC3E}">
        <p14:creationId xmlns:p14="http://schemas.microsoft.com/office/powerpoint/2010/main" val="2882819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20133" y="290062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EDE8D-82CE-F874-067E-8FDADA13F291}"/>
              </a:ext>
            </a:extLst>
          </p:cNvPr>
          <p:cNvSpPr txBox="1"/>
          <p:nvPr/>
        </p:nvSpPr>
        <p:spPr>
          <a:xfrm>
            <a:off x="1597529" y="442284"/>
            <a:ext cx="957992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lvl="0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of us trained to become Oliver McGowan trainers </a:t>
            </a: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raised that we are worried about the changes to the bus passes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spoke with Purple Oaks to find out what services they provide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made comments on the LD plan and how we want to work on 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Jason told us about the Market Position Statement and we will </a:t>
            </a:r>
          </a:p>
          <a:p>
            <a:pPr lvl="1"/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help by adding what is important to us in the care we receive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AAF2C0-1BFF-7D56-46B0-A6E6FC673B8B}"/>
              </a:ext>
            </a:extLst>
          </p:cNvPr>
          <p:cNvSpPr txBox="1"/>
          <p:nvPr/>
        </p:nvSpPr>
        <p:spPr>
          <a:xfrm>
            <a:off x="0" y="390613"/>
            <a:ext cx="4602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Social Care Working Group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D4BC69-4B40-5AED-2E17-AED94E734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194" y="958800"/>
            <a:ext cx="1214121" cy="1261942"/>
          </a:xfrm>
          <a:prstGeom prst="rect">
            <a:avLst/>
          </a:prstGeom>
        </p:spPr>
      </p:pic>
      <p:pic>
        <p:nvPicPr>
          <p:cNvPr id="9" name="Picture 8" descr="A red double decker bus&#10;&#10;Description automatically generated">
            <a:extLst>
              <a:ext uri="{FF2B5EF4-FFF2-40B4-BE49-F238E27FC236}">
                <a16:creationId xmlns:a16="http://schemas.microsoft.com/office/drawing/2014/main" id="{79024118-CCA2-B705-6DC7-BBFB023A2D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6" y="2112440"/>
            <a:ext cx="1069254" cy="10692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5D10E0-A041-1727-AC99-FC6CAE56D6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918" y="3316345"/>
            <a:ext cx="1604083" cy="634831"/>
          </a:xfrm>
          <a:prstGeom prst="rect">
            <a:avLst/>
          </a:prstGeom>
        </p:spPr>
      </p:pic>
      <p:pic>
        <p:nvPicPr>
          <p:cNvPr id="16" name="Picture 15" descr="A group of people looking at a white board&#10;&#10;Description automatically generated">
            <a:extLst>
              <a:ext uri="{FF2B5EF4-FFF2-40B4-BE49-F238E27FC236}">
                <a16:creationId xmlns:a16="http://schemas.microsoft.com/office/drawing/2014/main" id="{69303F5B-4DBB-7496-2744-E8CCA1F95C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44" y="4085827"/>
            <a:ext cx="991829" cy="991829"/>
          </a:xfrm>
          <a:prstGeom prst="rect">
            <a:avLst/>
          </a:prstGeom>
        </p:spPr>
      </p:pic>
      <p:pic>
        <p:nvPicPr>
          <p:cNvPr id="18" name="Picture 17" descr="A person pointing up with her finger&#10;&#10;Description automatically generated">
            <a:extLst>
              <a:ext uri="{FF2B5EF4-FFF2-40B4-BE49-F238E27FC236}">
                <a16:creationId xmlns:a16="http://schemas.microsoft.com/office/drawing/2014/main" id="{31CD0F72-C4B4-8F49-B6F2-E2ACCD2F68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6" y="5185666"/>
            <a:ext cx="1069254" cy="10692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BBAE04-8392-03CD-E540-5903CBEFDF7B}"/>
              </a:ext>
            </a:extLst>
          </p:cNvPr>
          <p:cNvSpPr txBox="1"/>
          <p:nvPr/>
        </p:nvSpPr>
        <p:spPr>
          <a:xfrm>
            <a:off x="10383047" y="442284"/>
            <a:ext cx="1278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Matt</a:t>
            </a:r>
          </a:p>
        </p:txBody>
      </p:sp>
    </p:spTree>
    <p:extLst>
      <p:ext uri="{BB962C8B-B14F-4D97-AF65-F5344CB8AC3E}">
        <p14:creationId xmlns:p14="http://schemas.microsoft.com/office/powerpoint/2010/main" val="113353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20133" y="271351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9D0C45B-29C2-B71F-161E-F2D55800F2F2}"/>
                  </a:ext>
                </a:extLst>
              </p14:cNvPr>
              <p14:cNvContentPartPr/>
              <p14:nvPr/>
            </p14:nvContentPartPr>
            <p14:xfrm>
              <a:off x="5096723" y="4882007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9D0C45B-29C2-B71F-161E-F2D55800F2F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60723" y="484600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27BCBA6-1916-A26D-A04E-28959AEB29C4}"/>
                  </a:ext>
                </a:extLst>
              </p14:cNvPr>
              <p14:cNvContentPartPr/>
              <p14:nvPr/>
            </p14:nvContentPartPr>
            <p14:xfrm>
              <a:off x="4285643" y="819047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27BCBA6-1916-A26D-A04E-28959AEB29C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50003" y="78304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549603F-68C1-03E5-9A6E-8B04BB38B79C}"/>
                  </a:ext>
                </a:extLst>
              </p14:cNvPr>
              <p14:cNvContentPartPr/>
              <p14:nvPr/>
            </p14:nvContentPartPr>
            <p14:xfrm>
              <a:off x="4595963" y="1216127"/>
              <a:ext cx="36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549603F-68C1-03E5-9A6E-8B04BB38B7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59963" y="118012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65940F3-FED2-49D1-615E-A5475B6AD176}"/>
                  </a:ext>
                </a:extLst>
              </p14:cNvPr>
              <p14:cNvContentPartPr/>
              <p14:nvPr/>
            </p14:nvContentPartPr>
            <p14:xfrm>
              <a:off x="6098243" y="1128647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65940F3-FED2-49D1-615E-A5475B6AD17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62603" y="1092647"/>
                <a:ext cx="72000" cy="72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82DECA38-545B-1196-F3A5-698D17FF2F88}"/>
              </a:ext>
            </a:extLst>
          </p:cNvPr>
          <p:cNvSpPr txBox="1"/>
          <p:nvPr/>
        </p:nvSpPr>
        <p:spPr>
          <a:xfrm>
            <a:off x="2488376" y="438389"/>
            <a:ext cx="921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Communications Working Group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44A2DC-8F8B-02F4-2204-4F94B803D2DC}"/>
              </a:ext>
            </a:extLst>
          </p:cNvPr>
          <p:cNvSpPr txBox="1"/>
          <p:nvPr/>
        </p:nvSpPr>
        <p:spPr>
          <a:xfrm>
            <a:off x="2367882" y="1038491"/>
            <a:ext cx="837877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put together a letter to tell people about Safe Places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talked about why Safe Places are important and said where we would like Safe Places to be in our area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looked at online safety and mate crime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making an Easy Read for these to go on the website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looked at the website and want to add more news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73C458-6D6B-F5EB-DC57-D9E8A6A0F8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8500" y="2204231"/>
            <a:ext cx="1551639" cy="1074542"/>
          </a:xfrm>
          <a:prstGeom prst="rect">
            <a:avLst/>
          </a:prstGeom>
        </p:spPr>
      </p:pic>
      <p:pic>
        <p:nvPicPr>
          <p:cNvPr id="5" name="Picture 4" descr="A computer with a group of people on it&#10;&#10;Description automatically generated">
            <a:extLst>
              <a:ext uri="{FF2B5EF4-FFF2-40B4-BE49-F238E27FC236}">
                <a16:creationId xmlns:a16="http://schemas.microsoft.com/office/drawing/2014/main" id="{58562611-A5C9-110B-3F8B-1E257575A8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0" y="5362533"/>
            <a:ext cx="1224116" cy="1224116"/>
          </a:xfrm>
          <a:prstGeom prst="rect">
            <a:avLst/>
          </a:prstGeom>
        </p:spPr>
      </p:pic>
      <p:pic>
        <p:nvPicPr>
          <p:cNvPr id="16" name="Picture 15" descr="A group of people looking at a menu&#10;&#10;Description automatically generated">
            <a:extLst>
              <a:ext uri="{FF2B5EF4-FFF2-40B4-BE49-F238E27FC236}">
                <a16:creationId xmlns:a16="http://schemas.microsoft.com/office/drawing/2014/main" id="{763CDBD1-090D-9858-E940-FEFB2B07960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33" y="3559056"/>
            <a:ext cx="1803477" cy="1803477"/>
          </a:xfrm>
          <a:prstGeom prst="rect">
            <a:avLst/>
          </a:prstGeom>
        </p:spPr>
      </p:pic>
      <p:pic>
        <p:nvPicPr>
          <p:cNvPr id="20" name="Picture 19" descr="A person in a suit and tie writing on a piece of paper&#10;&#10;Description automatically generated">
            <a:extLst>
              <a:ext uri="{FF2B5EF4-FFF2-40B4-BE49-F238E27FC236}">
                <a16:creationId xmlns:a16="http://schemas.microsoft.com/office/drawing/2014/main" id="{89911DCE-BF3F-B7CE-CF66-873143CCC7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48" y="792179"/>
            <a:ext cx="1204601" cy="12046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2BF426-E2F8-5B97-3A3A-9E6EB8DCEDEA}"/>
              </a:ext>
            </a:extLst>
          </p:cNvPr>
          <p:cNvSpPr txBox="1"/>
          <p:nvPr/>
        </p:nvSpPr>
        <p:spPr>
          <a:xfrm>
            <a:off x="10500852" y="438389"/>
            <a:ext cx="1130349" cy="37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James </a:t>
            </a:r>
          </a:p>
        </p:txBody>
      </p:sp>
    </p:spTree>
    <p:extLst>
      <p:ext uri="{BB962C8B-B14F-4D97-AF65-F5344CB8AC3E}">
        <p14:creationId xmlns:p14="http://schemas.microsoft.com/office/powerpoint/2010/main" val="2418059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20133" y="271351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9D0C45B-29C2-B71F-161E-F2D55800F2F2}"/>
                  </a:ext>
                </a:extLst>
              </p14:cNvPr>
              <p14:cNvContentPartPr/>
              <p14:nvPr/>
            </p14:nvContentPartPr>
            <p14:xfrm>
              <a:off x="5096723" y="4882007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9D0C45B-29C2-B71F-161E-F2D55800F2F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60723" y="484600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27BCBA6-1916-A26D-A04E-28959AEB29C4}"/>
                  </a:ext>
                </a:extLst>
              </p14:cNvPr>
              <p14:cNvContentPartPr/>
              <p14:nvPr/>
            </p14:nvContentPartPr>
            <p14:xfrm>
              <a:off x="4285643" y="819047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27BCBA6-1916-A26D-A04E-28959AEB29C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49643" y="78304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549603F-68C1-03E5-9A6E-8B04BB38B79C}"/>
                  </a:ext>
                </a:extLst>
              </p14:cNvPr>
              <p14:cNvContentPartPr/>
              <p14:nvPr/>
            </p14:nvContentPartPr>
            <p14:xfrm>
              <a:off x="4595963" y="1216127"/>
              <a:ext cx="36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549603F-68C1-03E5-9A6E-8B04BB38B7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59963" y="1180127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65940F3-FED2-49D1-615E-A5475B6AD176}"/>
                  </a:ext>
                </a:extLst>
              </p14:cNvPr>
              <p14:cNvContentPartPr/>
              <p14:nvPr/>
            </p14:nvContentPartPr>
            <p14:xfrm>
              <a:off x="6098243" y="1128647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65940F3-FED2-49D1-615E-A5475B6AD17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62243" y="1092647"/>
                <a:ext cx="72000" cy="72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82DECA38-545B-1196-F3A5-698D17FF2F88}"/>
              </a:ext>
            </a:extLst>
          </p:cNvPr>
          <p:cNvSpPr txBox="1"/>
          <p:nvPr/>
        </p:nvSpPr>
        <p:spPr>
          <a:xfrm>
            <a:off x="120468" y="299432"/>
            <a:ext cx="4089045" cy="51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Communications Working Group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44A2DC-8F8B-02F4-2204-4F94B803D2DC}"/>
              </a:ext>
            </a:extLst>
          </p:cNvPr>
          <p:cNvSpPr txBox="1"/>
          <p:nvPr/>
        </p:nvSpPr>
        <p:spPr>
          <a:xfrm>
            <a:off x="2219591" y="1216127"/>
            <a:ext cx="898147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want to add more to the website about our Life Lens videos, Annual Health check videos and our work with GP events</a:t>
            </a:r>
          </a:p>
          <a:p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 gave our views on what to update in the LD plan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 would like contact details on our website for </a:t>
            </a:r>
            <a:r>
              <a:rPr lang="en-GB" sz="2200" dirty="0" err="1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VoiceAbility</a:t>
            </a: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  </a:t>
            </a:r>
          </a:p>
          <a:p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Adult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attended our first pilot session at New Forest Mencap to get views and feedback from their members to bring to the Partnership</a:t>
            </a:r>
          </a:p>
        </p:txBody>
      </p:sp>
      <p:pic>
        <p:nvPicPr>
          <p:cNvPr id="14" name="Picture 6" descr="Phonecall3">
            <a:extLst>
              <a:ext uri="{FF2B5EF4-FFF2-40B4-BE49-F238E27FC236}">
                <a16:creationId xmlns:a16="http://schemas.microsoft.com/office/drawing/2014/main" id="{EA7A0534-7A31-D060-538C-9DD585DEF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45" y="3632173"/>
            <a:ext cx="1063580" cy="106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EA62D6-3AAC-456A-8F83-CF6D15CAA0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7445" y="2364669"/>
            <a:ext cx="937161" cy="1063581"/>
          </a:xfrm>
          <a:prstGeom prst="rect">
            <a:avLst/>
          </a:prstGeom>
        </p:spPr>
      </p:pic>
      <p:pic>
        <p:nvPicPr>
          <p:cNvPr id="2" name="Picture 1" descr="A person in a cap and black jacket with a speech bubble&#10;&#10;Description automatically generated">
            <a:extLst>
              <a:ext uri="{FF2B5EF4-FFF2-40B4-BE49-F238E27FC236}">
                <a16:creationId xmlns:a16="http://schemas.microsoft.com/office/drawing/2014/main" id="{5BF4060F-47B9-B318-69B2-40373794C7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1" y="1022970"/>
            <a:ext cx="1303049" cy="1303049"/>
          </a:xfrm>
          <a:prstGeom prst="rect">
            <a:avLst/>
          </a:prstGeom>
        </p:spPr>
      </p:pic>
      <p:pic>
        <p:nvPicPr>
          <p:cNvPr id="16" name="Picture 15" descr="A group of people waving their hands&#10;&#10;Description automatically generated">
            <a:extLst>
              <a:ext uri="{FF2B5EF4-FFF2-40B4-BE49-F238E27FC236}">
                <a16:creationId xmlns:a16="http://schemas.microsoft.com/office/drawing/2014/main" id="{E150613F-2859-77AA-379A-2CA6B83DE3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5" y="4925965"/>
            <a:ext cx="1319983" cy="13199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D9F7FE-0E25-453C-BFDE-7F4BF7D3E0E7}"/>
              </a:ext>
            </a:extLst>
          </p:cNvPr>
          <p:cNvSpPr txBox="1"/>
          <p:nvPr/>
        </p:nvSpPr>
        <p:spPr>
          <a:xfrm>
            <a:off x="10707329" y="442452"/>
            <a:ext cx="1080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Tanya</a:t>
            </a:r>
          </a:p>
        </p:txBody>
      </p:sp>
    </p:spTree>
    <p:extLst>
      <p:ext uri="{BB962C8B-B14F-4D97-AF65-F5344CB8AC3E}">
        <p14:creationId xmlns:p14="http://schemas.microsoft.com/office/powerpoint/2010/main" val="3308356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20133" y="290062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EDE8D-82CE-F874-067E-8FDADA13F291}"/>
              </a:ext>
            </a:extLst>
          </p:cNvPr>
          <p:cNvSpPr txBox="1"/>
          <p:nvPr/>
        </p:nvSpPr>
        <p:spPr>
          <a:xfrm>
            <a:off x="2253010" y="350851"/>
            <a:ext cx="864044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Health and Wellbeing Working Group</a:t>
            </a:r>
          </a:p>
          <a:p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200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made a video with the ICB about annual health checks 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have attended some of the Hampshire and Isle of Wight NHS fairs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talked about the Oliver McGowan training and said it was emotional and interesting and we hope Doctors will listen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raised our concerns about the critical incidents at some hospitals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ICB means Integrated Care Board</a:t>
            </a:r>
          </a:p>
        </p:txBody>
      </p:sp>
      <p:sp>
        <p:nvSpPr>
          <p:cNvPr id="4" name="AutoShape 4" descr="Idea4">
            <a:extLst>
              <a:ext uri="{FF2B5EF4-FFF2-40B4-BE49-F238E27FC236}">
                <a16:creationId xmlns:a16="http://schemas.microsoft.com/office/drawing/2014/main" id="{5916DD39-EAFF-8497-9097-125F4A4544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" name="Picture 2" descr="Video filming">
            <a:extLst>
              <a:ext uri="{FF2B5EF4-FFF2-40B4-BE49-F238E27FC236}">
                <a16:creationId xmlns:a16="http://schemas.microsoft.com/office/drawing/2014/main" id="{38B7CC71-998E-E474-D360-578A3989D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15" y="1136484"/>
            <a:ext cx="11811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4860C3-2BF9-793B-FBE5-87B7738179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021" y="3799472"/>
            <a:ext cx="1214121" cy="1261942"/>
          </a:xfrm>
          <a:prstGeom prst="rect">
            <a:avLst/>
          </a:prstGeom>
        </p:spPr>
      </p:pic>
      <p:pic>
        <p:nvPicPr>
          <p:cNvPr id="5" name="Picture 4" descr="A group of people wearing blue scrubs and holding a sign&#10;&#10;Description automatically generated">
            <a:extLst>
              <a:ext uri="{FF2B5EF4-FFF2-40B4-BE49-F238E27FC236}">
                <a16:creationId xmlns:a16="http://schemas.microsoft.com/office/drawing/2014/main" id="{5A2251F6-0F8E-29E9-EDA3-DCA5EAAFC6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42" y="2563239"/>
            <a:ext cx="990578" cy="990578"/>
          </a:xfrm>
          <a:prstGeom prst="rect">
            <a:avLst/>
          </a:prstGeom>
        </p:spPr>
      </p:pic>
      <p:pic>
        <p:nvPicPr>
          <p:cNvPr id="12" name="Picture 11" descr="A hospital building with ambulances parked in front of it&#10;&#10;Description automatically generated">
            <a:extLst>
              <a:ext uri="{FF2B5EF4-FFF2-40B4-BE49-F238E27FC236}">
                <a16:creationId xmlns:a16="http://schemas.microsoft.com/office/drawing/2014/main" id="{0F395F3D-90FE-0FFB-7952-F6ED78C6CF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41" y="5079079"/>
            <a:ext cx="1284874" cy="12848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3AC8F0-1883-79B7-12DD-EEE1A3514705}"/>
              </a:ext>
            </a:extLst>
          </p:cNvPr>
          <p:cNvSpPr txBox="1"/>
          <p:nvPr/>
        </p:nvSpPr>
        <p:spPr>
          <a:xfrm>
            <a:off x="10677832" y="452284"/>
            <a:ext cx="1081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Fahmina</a:t>
            </a:r>
          </a:p>
        </p:txBody>
      </p:sp>
    </p:spTree>
    <p:extLst>
      <p:ext uri="{BB962C8B-B14F-4D97-AF65-F5344CB8AC3E}">
        <p14:creationId xmlns:p14="http://schemas.microsoft.com/office/powerpoint/2010/main" val="2811469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220133" y="188147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EDE8D-82CE-F874-067E-8FDADA13F291}"/>
              </a:ext>
            </a:extLst>
          </p:cNvPr>
          <p:cNvSpPr txBox="1"/>
          <p:nvPr/>
        </p:nvSpPr>
        <p:spPr>
          <a:xfrm>
            <a:off x="2291799" y="865818"/>
            <a:ext cx="876567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Arun has been doing more presentations with Marta to present to GPs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said prescriptions are confusing and it can be hard to make sure they are right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would like Doctors to speak with us to explain how to get the right help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The health fairs have been a good way to get lots of information about different services  </a:t>
            </a:r>
          </a:p>
        </p:txBody>
      </p:sp>
      <p:sp>
        <p:nvSpPr>
          <p:cNvPr id="4" name="AutoShape 4" descr="Idea4">
            <a:extLst>
              <a:ext uri="{FF2B5EF4-FFF2-40B4-BE49-F238E27FC236}">
                <a16:creationId xmlns:a16="http://schemas.microsoft.com/office/drawing/2014/main" id="{5916DD39-EAFF-8497-9097-125F4A4544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 descr="Speakup1">
            <a:extLst>
              <a:ext uri="{FF2B5EF4-FFF2-40B4-BE49-F238E27FC236}">
                <a16:creationId xmlns:a16="http://schemas.microsoft.com/office/drawing/2014/main" id="{7BEEFF98-75C9-8D22-FCAE-F6AE12F70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13" y="1150207"/>
            <a:ext cx="1311377" cy="131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Annual Health Check 1">
            <a:extLst>
              <a:ext uri="{FF2B5EF4-FFF2-40B4-BE49-F238E27FC236}">
                <a16:creationId xmlns:a16="http://schemas.microsoft.com/office/drawing/2014/main" id="{B33ADCA6-8D1C-F96B-D770-2F0864D7B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59" y="3771643"/>
            <a:ext cx="1496786" cy="149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55A3D94-3471-0050-4692-CEC461D11142}"/>
              </a:ext>
            </a:extLst>
          </p:cNvPr>
          <p:cNvSpPr txBox="1"/>
          <p:nvPr/>
        </p:nvSpPr>
        <p:spPr>
          <a:xfrm>
            <a:off x="334297" y="308141"/>
            <a:ext cx="4345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b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and Wellbeing Working Group</a:t>
            </a:r>
            <a:endParaRPr lang="en-GB" dirty="0">
              <a:solidFill>
                <a:srgbClr val="4F24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erson standing behind a counter with a person behind her&#10;&#10;Description automatically generated">
            <a:extLst>
              <a:ext uri="{FF2B5EF4-FFF2-40B4-BE49-F238E27FC236}">
                <a16:creationId xmlns:a16="http://schemas.microsoft.com/office/drawing/2014/main" id="{781D9A93-8869-9D57-331C-666A38D7F2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13" y="2533608"/>
            <a:ext cx="1311377" cy="1311377"/>
          </a:xfrm>
          <a:prstGeom prst="rect">
            <a:avLst/>
          </a:prstGeom>
        </p:spPr>
      </p:pic>
      <p:pic>
        <p:nvPicPr>
          <p:cNvPr id="13" name="Picture 12" descr="A group of people wearing blue scrubs and holding a sign&#10;&#10;Description automatically generated">
            <a:extLst>
              <a:ext uri="{FF2B5EF4-FFF2-40B4-BE49-F238E27FC236}">
                <a16:creationId xmlns:a16="http://schemas.microsoft.com/office/drawing/2014/main" id="{30DA3836-552D-0D76-FCF0-D43A341795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93" y="5268429"/>
            <a:ext cx="990578" cy="9905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58399F-1716-57A1-FA1D-595E02D842B4}"/>
              </a:ext>
            </a:extLst>
          </p:cNvPr>
          <p:cNvSpPr txBox="1"/>
          <p:nvPr/>
        </p:nvSpPr>
        <p:spPr>
          <a:xfrm>
            <a:off x="10726994" y="308141"/>
            <a:ext cx="1130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Leon</a:t>
            </a:r>
          </a:p>
        </p:txBody>
      </p:sp>
    </p:spTree>
    <p:extLst>
      <p:ext uri="{BB962C8B-B14F-4D97-AF65-F5344CB8AC3E}">
        <p14:creationId xmlns:p14="http://schemas.microsoft.com/office/powerpoint/2010/main" val="1347801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F3E8FF7-9EA9-74A1-3C38-10088832D917}"/>
              </a:ext>
            </a:extLst>
          </p:cNvPr>
          <p:cNvSpPr/>
          <p:nvPr/>
        </p:nvSpPr>
        <p:spPr>
          <a:xfrm>
            <a:off x="186267" y="236369"/>
            <a:ext cx="11785600" cy="627787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2ACAFC-513D-AD0C-A8AB-0A5CFDAC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047" y="5061414"/>
            <a:ext cx="1588820" cy="1404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EDE8D-82CE-F874-067E-8FDADA13F291}"/>
              </a:ext>
            </a:extLst>
          </p:cNvPr>
          <p:cNvSpPr txBox="1"/>
          <p:nvPr/>
        </p:nvSpPr>
        <p:spPr>
          <a:xfrm>
            <a:off x="2749821" y="499927"/>
            <a:ext cx="9339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Being Safe Staying Safe</a:t>
            </a:r>
            <a:r>
              <a:rPr lang="en-GB" sz="2200" dirty="0">
                <a:solidFill>
                  <a:srgbClr val="4F24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4B0D3F-635A-57F4-D74C-9482BC71FFBF}"/>
              </a:ext>
            </a:extLst>
          </p:cNvPr>
          <p:cNvSpPr txBox="1"/>
          <p:nvPr/>
        </p:nvSpPr>
        <p:spPr>
          <a:xfrm>
            <a:off x="2452378" y="1274442"/>
            <a:ext cx="864178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are making a Staying Safe Toolkit in Easy Read for the website</a:t>
            </a:r>
          </a:p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want to make an online folder with advice to help other people feel safe 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met the founder of the Safe Places Scheme and asked him questions about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spoke about what makes us feel safe and what we worry about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CB5293-C4E4-16B9-7CDD-06F1BE7A1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3" y="3692662"/>
            <a:ext cx="1099843" cy="10998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160303-B0A8-BAFF-103D-D6489A585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123" y="1023147"/>
            <a:ext cx="1099843" cy="1201607"/>
          </a:xfrm>
          <a:prstGeom prst="rect">
            <a:avLst/>
          </a:prstGeom>
        </p:spPr>
      </p:pic>
      <p:pic>
        <p:nvPicPr>
          <p:cNvPr id="9" name="Picture 8" descr="A person in a suit holding his hands to his face&#10;&#10;Description automatically generated">
            <a:extLst>
              <a:ext uri="{FF2B5EF4-FFF2-40B4-BE49-F238E27FC236}">
                <a16:creationId xmlns:a16="http://schemas.microsoft.com/office/drawing/2014/main" id="{18604A09-7822-CD45-E68F-ED6A3F7D99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12" y="5001911"/>
            <a:ext cx="1221553" cy="1221553"/>
          </a:xfrm>
          <a:prstGeom prst="rect">
            <a:avLst/>
          </a:prstGeom>
        </p:spPr>
      </p:pic>
      <p:pic>
        <p:nvPicPr>
          <p:cNvPr id="12" name="Picture 11" descr="A person holding a white book&#10;&#10;Description automatically generated">
            <a:extLst>
              <a:ext uri="{FF2B5EF4-FFF2-40B4-BE49-F238E27FC236}">
                <a16:creationId xmlns:a16="http://schemas.microsoft.com/office/drawing/2014/main" id="{E95CE862-AA7F-A7E3-7AF4-2DAF97C42D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43" y="2460905"/>
            <a:ext cx="914402" cy="9144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E94B59-4891-DE1C-55D7-42A61712B3B2}"/>
              </a:ext>
            </a:extLst>
          </p:cNvPr>
          <p:cNvSpPr txBox="1"/>
          <p:nvPr/>
        </p:nvSpPr>
        <p:spPr>
          <a:xfrm>
            <a:off x="10274710" y="393290"/>
            <a:ext cx="1337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Katie</a:t>
            </a:r>
          </a:p>
        </p:txBody>
      </p:sp>
    </p:spTree>
    <p:extLst>
      <p:ext uri="{BB962C8B-B14F-4D97-AF65-F5344CB8AC3E}">
        <p14:creationId xmlns:p14="http://schemas.microsoft.com/office/powerpoint/2010/main" val="3153136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5244bfe1-5e8b-4300-bfbe-3747cc628f8e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A7AFC77B369A4996788FAC1256B932" ma:contentTypeVersion="20" ma:contentTypeDescription="Create a new document." ma:contentTypeScope="" ma:versionID="a5278ad938746b0320baa61683a86220">
  <xsd:schema xmlns:xsd="http://www.w3.org/2001/XMLSchema" xmlns:xs="http://www.w3.org/2001/XMLSchema" xmlns:p="http://schemas.microsoft.com/office/2006/metadata/properties" xmlns:ns1="http://schemas.microsoft.com/sharepoint/v3" xmlns:ns3="5244bfe1-5e8b-4300-bfbe-3747cc628f8e" xmlns:ns4="532b4d9e-8c2e-44a7-8c27-77a1a6bd015c" targetNamespace="http://schemas.microsoft.com/office/2006/metadata/properties" ma:root="true" ma:fieldsID="caccef2af993876939ec3b60607baa7d" ns1:_="" ns3:_="" ns4:_="">
    <xsd:import namespace="http://schemas.microsoft.com/sharepoint/v3"/>
    <xsd:import namespace="5244bfe1-5e8b-4300-bfbe-3747cc628f8e"/>
    <xsd:import namespace="532b4d9e-8c2e-44a7-8c27-77a1a6bd01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44bfe1-5e8b-4300-bfbe-3747cc628f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2b4d9e-8c2e-44a7-8c27-77a1a6bd01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4AA8C8-8576-49BE-BD55-1E65E788CC9F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32b4d9e-8c2e-44a7-8c27-77a1a6bd015c"/>
    <ds:schemaRef ds:uri="http://purl.org/dc/terms/"/>
    <ds:schemaRef ds:uri="http://purl.org/dc/elements/1.1/"/>
    <ds:schemaRef ds:uri="5244bfe1-5e8b-4300-bfbe-3747cc628f8e"/>
    <ds:schemaRef ds:uri="http://schemas.microsoft.com/sharepoint/v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EAAC2B8-1CC4-4C66-95F9-890F11E16E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244bfe1-5e8b-4300-bfbe-3747cc628f8e"/>
    <ds:schemaRef ds:uri="532b4d9e-8c2e-44a7-8c27-77a1a6bd01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DEA56D-DE77-4674-88FB-7C9E98A199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26628</TotalTime>
  <Words>605</Words>
  <Application>Microsoft Office PowerPoint</Application>
  <PresentationFormat>Widescreen</PresentationFormat>
  <Paragraphs>145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HLDP 30 March 2022</dc:title>
  <dc:creator>Outterside, Stuart</dc:creator>
  <cp:lastModifiedBy>Lee, Amanda</cp:lastModifiedBy>
  <cp:revision>24</cp:revision>
  <cp:lastPrinted>2024-03-18T15:36:59Z</cp:lastPrinted>
  <dcterms:created xsi:type="dcterms:W3CDTF">2022-03-23T07:55:21Z</dcterms:created>
  <dcterms:modified xsi:type="dcterms:W3CDTF">2025-03-24T13:48:35Z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0x010100E6A7AFC77B369A4996788FAC1256B932</vt:lpwstr>
  </property>
</Properties>
</file>